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8" r:id="rId2"/>
    <p:sldId id="274" r:id="rId3"/>
    <p:sldId id="306" r:id="rId4"/>
    <p:sldId id="314" r:id="rId5"/>
    <p:sldId id="327" r:id="rId6"/>
    <p:sldId id="320" r:id="rId7"/>
    <p:sldId id="315" r:id="rId8"/>
    <p:sldId id="319" r:id="rId9"/>
    <p:sldId id="318" r:id="rId10"/>
    <p:sldId id="316" r:id="rId11"/>
    <p:sldId id="323" r:id="rId12"/>
    <p:sldId id="321" r:id="rId13"/>
    <p:sldId id="322" r:id="rId14"/>
    <p:sldId id="317" r:id="rId15"/>
    <p:sldId id="326" r:id="rId16"/>
    <p:sldId id="324" r:id="rId17"/>
    <p:sldId id="325" r:id="rId18"/>
    <p:sldId id="313" r:id="rId19"/>
    <p:sldId id="307" r:id="rId20"/>
    <p:sldId id="269" r:id="rId21"/>
    <p:sldId id="312" r:id="rId22"/>
    <p:sldId id="283" r:id="rId23"/>
    <p:sldId id="284" r:id="rId24"/>
    <p:sldId id="297" r:id="rId25"/>
    <p:sldId id="294" r:id="rId26"/>
    <p:sldId id="295" r:id="rId27"/>
    <p:sldId id="296" r:id="rId28"/>
    <p:sldId id="308" r:id="rId29"/>
    <p:sldId id="300" r:id="rId30"/>
    <p:sldId id="277" r:id="rId31"/>
    <p:sldId id="298" r:id="rId32"/>
    <p:sldId id="288" r:id="rId33"/>
    <p:sldId id="285" r:id="rId34"/>
    <p:sldId id="293" r:id="rId35"/>
    <p:sldId id="309" r:id="rId36"/>
    <p:sldId id="259" r:id="rId37"/>
    <p:sldId id="291" r:id="rId38"/>
    <p:sldId id="299" r:id="rId39"/>
    <p:sldId id="311" r:id="rId40"/>
    <p:sldId id="333" r:id="rId41"/>
    <p:sldId id="334" r:id="rId42"/>
    <p:sldId id="310" r:id="rId43"/>
    <p:sldId id="328" r:id="rId44"/>
    <p:sldId id="329" r:id="rId45"/>
    <p:sldId id="303" r:id="rId46"/>
    <p:sldId id="305" r:id="rId47"/>
    <p:sldId id="304" r:id="rId48"/>
    <p:sldId id="302" r:id="rId49"/>
    <p:sldId id="282" r:id="rId50"/>
    <p:sldId id="330" r:id="rId51"/>
  </p:sldIdLst>
  <p:sldSz cx="12192000" cy="6858000"/>
  <p:notesSz cx="7099300" cy="10234613"/>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319"/>
    <a:srgbClr val="00CC00"/>
    <a:srgbClr val="EE7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86510" autoAdjust="0"/>
  </p:normalViewPr>
  <p:slideViewPr>
    <p:cSldViewPr snapToGrid="0">
      <p:cViewPr varScale="1">
        <p:scale>
          <a:sx n="79" d="100"/>
          <a:sy n="79" d="100"/>
        </p:scale>
        <p:origin x="1032"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076363" cy="513508"/>
          </a:xfrm>
          <a:prstGeom prst="rect">
            <a:avLst/>
          </a:prstGeom>
        </p:spPr>
        <p:txBody>
          <a:bodyPr vert="horz" lIns="94320" tIns="47160" rIns="94320" bIns="47160" rtlCol="0"/>
          <a:lstStyle>
            <a:lvl1pPr algn="l">
              <a:defRPr sz="1200"/>
            </a:lvl1pPr>
          </a:lstStyle>
          <a:p>
            <a:endParaRPr lang="cs-CZ"/>
          </a:p>
        </p:txBody>
      </p:sp>
      <p:sp>
        <p:nvSpPr>
          <p:cNvPr id="3" name="Zástupný symbol pro datum 2"/>
          <p:cNvSpPr>
            <a:spLocks noGrp="1"/>
          </p:cNvSpPr>
          <p:nvPr>
            <p:ph type="dt" sz="quarter" idx="1"/>
          </p:nvPr>
        </p:nvSpPr>
        <p:spPr>
          <a:xfrm>
            <a:off x="4021294" y="0"/>
            <a:ext cx="3076363" cy="513508"/>
          </a:xfrm>
          <a:prstGeom prst="rect">
            <a:avLst/>
          </a:prstGeom>
        </p:spPr>
        <p:txBody>
          <a:bodyPr vert="horz" lIns="94320" tIns="47160" rIns="94320" bIns="47160" rtlCol="0"/>
          <a:lstStyle>
            <a:lvl1pPr algn="r">
              <a:defRPr sz="1200"/>
            </a:lvl1pPr>
          </a:lstStyle>
          <a:p>
            <a:fld id="{A55B1EFD-F266-4952-839D-FB8E203607C8}" type="datetimeFigureOut">
              <a:rPr lang="cs-CZ" smtClean="0"/>
              <a:t>25.02.2018</a:t>
            </a:fld>
            <a:endParaRPr lang="cs-CZ"/>
          </a:p>
        </p:txBody>
      </p:sp>
      <p:sp>
        <p:nvSpPr>
          <p:cNvPr id="4" name="Zástupný symbol pro zápatí 3"/>
          <p:cNvSpPr>
            <a:spLocks noGrp="1"/>
          </p:cNvSpPr>
          <p:nvPr>
            <p:ph type="ftr" sz="quarter" idx="2"/>
          </p:nvPr>
        </p:nvSpPr>
        <p:spPr>
          <a:xfrm>
            <a:off x="0" y="9721107"/>
            <a:ext cx="3076363" cy="513507"/>
          </a:xfrm>
          <a:prstGeom prst="rect">
            <a:avLst/>
          </a:prstGeom>
        </p:spPr>
        <p:txBody>
          <a:bodyPr vert="horz" lIns="94320" tIns="47160" rIns="94320" bIns="47160" rtlCol="0" anchor="b"/>
          <a:lstStyle>
            <a:lvl1pPr algn="l">
              <a:defRPr sz="1200"/>
            </a:lvl1pPr>
          </a:lstStyle>
          <a:p>
            <a:endParaRPr lang="cs-CZ"/>
          </a:p>
        </p:txBody>
      </p:sp>
      <p:sp>
        <p:nvSpPr>
          <p:cNvPr id="5" name="Zástupný symbol pro číslo snímku 4"/>
          <p:cNvSpPr>
            <a:spLocks noGrp="1"/>
          </p:cNvSpPr>
          <p:nvPr>
            <p:ph type="sldNum" sz="quarter" idx="3"/>
          </p:nvPr>
        </p:nvSpPr>
        <p:spPr>
          <a:xfrm>
            <a:off x="4021294" y="9721107"/>
            <a:ext cx="3076363" cy="513507"/>
          </a:xfrm>
          <a:prstGeom prst="rect">
            <a:avLst/>
          </a:prstGeom>
        </p:spPr>
        <p:txBody>
          <a:bodyPr vert="horz" lIns="94320" tIns="47160" rIns="94320" bIns="47160" rtlCol="0" anchor="b"/>
          <a:lstStyle>
            <a:lvl1pPr algn="r">
              <a:defRPr sz="1200"/>
            </a:lvl1pPr>
          </a:lstStyle>
          <a:p>
            <a:fld id="{DB0B487C-354A-4701-AE40-FCBE8DCD2312}" type="slidenum">
              <a:rPr lang="cs-CZ" smtClean="0"/>
              <a:t>‹#›</a:t>
            </a:fld>
            <a:endParaRPr lang="cs-CZ"/>
          </a:p>
        </p:txBody>
      </p:sp>
    </p:spTree>
    <p:extLst>
      <p:ext uri="{BB962C8B-B14F-4D97-AF65-F5344CB8AC3E}">
        <p14:creationId xmlns:p14="http://schemas.microsoft.com/office/powerpoint/2010/main" val="1538039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076363" cy="513508"/>
          </a:xfrm>
          <a:prstGeom prst="rect">
            <a:avLst/>
          </a:prstGeom>
        </p:spPr>
        <p:txBody>
          <a:bodyPr vert="horz" lIns="94320" tIns="47160" rIns="94320" bIns="47160" rtlCol="0"/>
          <a:lstStyle>
            <a:lvl1pPr algn="l">
              <a:defRPr sz="1200"/>
            </a:lvl1pPr>
          </a:lstStyle>
          <a:p>
            <a:endParaRPr lang="cs-CZ"/>
          </a:p>
        </p:txBody>
      </p:sp>
      <p:sp>
        <p:nvSpPr>
          <p:cNvPr id="3" name="Zástupný symbol pro datum 2"/>
          <p:cNvSpPr>
            <a:spLocks noGrp="1"/>
          </p:cNvSpPr>
          <p:nvPr>
            <p:ph type="dt" idx="1"/>
          </p:nvPr>
        </p:nvSpPr>
        <p:spPr>
          <a:xfrm>
            <a:off x="4021294" y="0"/>
            <a:ext cx="3076363" cy="513508"/>
          </a:xfrm>
          <a:prstGeom prst="rect">
            <a:avLst/>
          </a:prstGeom>
        </p:spPr>
        <p:txBody>
          <a:bodyPr vert="horz" lIns="94320" tIns="47160" rIns="94320" bIns="47160" rtlCol="0"/>
          <a:lstStyle>
            <a:lvl1pPr algn="r">
              <a:defRPr sz="1200"/>
            </a:lvl1pPr>
          </a:lstStyle>
          <a:p>
            <a:fld id="{289ED63F-6E8F-41B9-9617-952BF03844DF}" type="datetimeFigureOut">
              <a:rPr lang="cs-CZ" smtClean="0"/>
              <a:t>25.02.2018</a:t>
            </a:fld>
            <a:endParaRPr lang="cs-CZ"/>
          </a:p>
        </p:txBody>
      </p:sp>
      <p:sp>
        <p:nvSpPr>
          <p:cNvPr id="4" name="Zástupný symbol pro obrázek snímku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4320" tIns="47160" rIns="94320" bIns="47160" rtlCol="0" anchor="ctr"/>
          <a:lstStyle/>
          <a:p>
            <a:endParaRPr lang="cs-CZ"/>
          </a:p>
        </p:txBody>
      </p:sp>
      <p:sp>
        <p:nvSpPr>
          <p:cNvPr id="5" name="Zástupný symbol pro poznámky 4"/>
          <p:cNvSpPr>
            <a:spLocks noGrp="1"/>
          </p:cNvSpPr>
          <p:nvPr>
            <p:ph type="body" sz="quarter" idx="3"/>
          </p:nvPr>
        </p:nvSpPr>
        <p:spPr>
          <a:xfrm>
            <a:off x="709930" y="4925408"/>
            <a:ext cx="5679440" cy="4029879"/>
          </a:xfrm>
          <a:prstGeom prst="rect">
            <a:avLst/>
          </a:prstGeom>
        </p:spPr>
        <p:txBody>
          <a:bodyPr vert="horz" lIns="94320" tIns="47160" rIns="94320" bIns="4716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9721107"/>
            <a:ext cx="3076363" cy="513507"/>
          </a:xfrm>
          <a:prstGeom prst="rect">
            <a:avLst/>
          </a:prstGeom>
        </p:spPr>
        <p:txBody>
          <a:bodyPr vert="horz" lIns="94320" tIns="47160" rIns="94320" bIns="4716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4021294" y="9721107"/>
            <a:ext cx="3076363" cy="513507"/>
          </a:xfrm>
          <a:prstGeom prst="rect">
            <a:avLst/>
          </a:prstGeom>
        </p:spPr>
        <p:txBody>
          <a:bodyPr vert="horz" lIns="94320" tIns="47160" rIns="94320" bIns="47160" rtlCol="0" anchor="b"/>
          <a:lstStyle>
            <a:lvl1pPr algn="r">
              <a:defRPr sz="1200"/>
            </a:lvl1pPr>
          </a:lstStyle>
          <a:p>
            <a:fld id="{58A7D18C-6BE2-4332-8314-601E3D7A8492}" type="slidenum">
              <a:rPr lang="cs-CZ" smtClean="0"/>
              <a:t>‹#›</a:t>
            </a:fld>
            <a:endParaRPr lang="cs-CZ"/>
          </a:p>
        </p:txBody>
      </p:sp>
    </p:spTree>
    <p:extLst>
      <p:ext uri="{BB962C8B-B14F-4D97-AF65-F5344CB8AC3E}">
        <p14:creationId xmlns:p14="http://schemas.microsoft.com/office/powerpoint/2010/main" val="294317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Dobrý den,</a:t>
            </a:r>
            <a:r>
              <a:rPr lang="cs-CZ" baseline="0" dirty="0" smtClean="0"/>
              <a:t> jmenuji se Tomáš Moravec a rád bych Vám představil svůj diplomový projekt, zabývající se komplexním řešení zabezpečovacího zařízení pro domácnost, pod vedením pana Chaloupky.</a:t>
            </a:r>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a:t>
            </a:fld>
            <a:endParaRPr lang="cs-CZ" dirty="0"/>
          </a:p>
        </p:txBody>
      </p:sp>
    </p:spTree>
    <p:extLst>
      <p:ext uri="{BB962C8B-B14F-4D97-AF65-F5344CB8AC3E}">
        <p14:creationId xmlns:p14="http://schemas.microsoft.com/office/powerpoint/2010/main" val="26251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Detektor je prvek systému, který je rozmístěn v hlídaném objektu a má za úkol reagovat aktivací při narušení (otevření, pohyb, rozbití atd.) a to tak, že tuto informaci předají ústředně, která ji následně zpracuje. Nejčastěji používané detektorové prvky jsou: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10</a:t>
            </a:fld>
            <a:endParaRPr lang="cs-CZ" dirty="0"/>
          </a:p>
        </p:txBody>
      </p:sp>
    </p:spTree>
    <p:extLst>
      <p:ext uri="{BB962C8B-B14F-4D97-AF65-F5344CB8AC3E}">
        <p14:creationId xmlns:p14="http://schemas.microsoft.com/office/powerpoint/2010/main" val="13422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Detektor pohybu (PIR detektor)</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11</a:t>
            </a:fld>
            <a:endParaRPr lang="cs-CZ" dirty="0"/>
          </a:p>
        </p:txBody>
      </p:sp>
    </p:spTree>
    <p:extLst>
      <p:ext uri="{BB962C8B-B14F-4D97-AF65-F5344CB8AC3E}">
        <p14:creationId xmlns:p14="http://schemas.microsoft.com/office/powerpoint/2010/main" val="229976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Kamera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12</a:t>
            </a:fld>
            <a:endParaRPr lang="cs-CZ" dirty="0"/>
          </a:p>
        </p:txBody>
      </p:sp>
    </p:spTree>
    <p:extLst>
      <p:ext uri="{BB962C8B-B14F-4D97-AF65-F5344CB8AC3E}">
        <p14:creationId xmlns:p14="http://schemas.microsoft.com/office/powerpoint/2010/main" val="2044809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Magnetický kontakt (dveřní čidlo)</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13</a:t>
            </a:fld>
            <a:endParaRPr lang="cs-CZ" dirty="0"/>
          </a:p>
        </p:txBody>
      </p:sp>
    </p:spTree>
    <p:extLst>
      <p:ext uri="{BB962C8B-B14F-4D97-AF65-F5344CB8AC3E}">
        <p14:creationId xmlns:p14="http://schemas.microsoft.com/office/powerpoint/2010/main" val="67515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Komunikátor je zařízení, které odesílá informaci o narušení objektu, případně o odchylce od normálního provozního stavu zabezpečovacího.</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14</a:t>
            </a:fld>
            <a:endParaRPr lang="cs-CZ" dirty="0"/>
          </a:p>
        </p:txBody>
      </p:sp>
    </p:spTree>
    <p:extLst>
      <p:ext uri="{BB962C8B-B14F-4D97-AF65-F5344CB8AC3E}">
        <p14:creationId xmlns:p14="http://schemas.microsoft.com/office/powerpoint/2010/main" val="3497285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Komunikátor</a:t>
            </a:r>
            <a:r>
              <a:rPr lang="cs-CZ" baseline="0" dirty="0" smtClean="0"/>
              <a:t> nemusí být vůbec přítomen, zařízení potom není schopné komunikovat s vnějškem a většinou pouze spustí poplach v domě, bez varování majitele, nebo bezpečnostní agentury.</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15</a:t>
            </a:fld>
            <a:endParaRPr lang="cs-CZ" dirty="0"/>
          </a:p>
        </p:txBody>
      </p:sp>
    </p:spTree>
    <p:extLst>
      <p:ext uri="{BB962C8B-B14F-4D97-AF65-F5344CB8AC3E}">
        <p14:creationId xmlns:p14="http://schemas.microsoft.com/office/powerpoint/2010/main" val="655392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GSM komunikátor</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16</a:t>
            </a:fld>
            <a:endParaRPr lang="cs-CZ" dirty="0"/>
          </a:p>
        </p:txBody>
      </p:sp>
    </p:spTree>
    <p:extLst>
      <p:ext uri="{BB962C8B-B14F-4D97-AF65-F5344CB8AC3E}">
        <p14:creationId xmlns:p14="http://schemas.microsoft.com/office/powerpoint/2010/main" val="105427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LAN komunikátor</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17</a:t>
            </a:fld>
            <a:endParaRPr lang="cs-CZ" dirty="0"/>
          </a:p>
        </p:txBody>
      </p:sp>
    </p:spTree>
    <p:extLst>
      <p:ext uri="{BB962C8B-B14F-4D97-AF65-F5344CB8AC3E}">
        <p14:creationId xmlns:p14="http://schemas.microsoft.com/office/powerpoint/2010/main" val="53520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Takto může nakonec vypadat případné zapojení bezpečnostního systému. Velká</a:t>
            </a:r>
            <a:r>
              <a:rPr lang="cs-CZ" baseline="0" dirty="0" smtClean="0"/>
              <a:t> část rešerše se věnuje právě volbě vhodných komponent a jejich následnému objednání.</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18</a:t>
            </a:fld>
            <a:endParaRPr lang="cs-CZ" dirty="0"/>
          </a:p>
        </p:txBody>
      </p:sp>
    </p:spTree>
    <p:extLst>
      <p:ext uri="{BB962C8B-B14F-4D97-AF65-F5344CB8AC3E}">
        <p14:creationId xmlns:p14="http://schemas.microsoft.com/office/powerpoint/2010/main" val="84563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Hlavním účelem firmwaru je možnost kompletního řízení zabezpečovacího systému a umožnění komunikace, včetně poskytování API pro přístup aplikací. Software byl vyvinut pro platformu </a:t>
            </a:r>
            <a:r>
              <a:rPr lang="cs-CZ" dirty="0" err="1" smtClean="0">
                <a:effectLst/>
              </a:rPr>
              <a:t>Arduino</a:t>
            </a:r>
            <a:r>
              <a:rPr lang="cs-CZ" dirty="0" smtClean="0">
                <a:effectLst/>
              </a:rPr>
              <a:t> (čip </a:t>
            </a:r>
            <a:r>
              <a:rPr lang="cs-CZ" dirty="0" err="1" smtClean="0">
                <a:effectLst/>
              </a:rPr>
              <a:t>ATmega</a:t>
            </a:r>
            <a:r>
              <a:rPr lang="cs-CZ" dirty="0" smtClean="0">
                <a:effectLst/>
              </a:rPr>
              <a:t>) v programovacím jazyce C++ s nadstavbou </a:t>
            </a:r>
            <a:r>
              <a:rPr lang="cs-CZ" dirty="0" err="1" smtClean="0">
                <a:effectLst/>
              </a:rPr>
              <a:t>Wiring</a:t>
            </a:r>
            <a:r>
              <a:rPr lang="cs-CZ" dirty="0" smtClean="0">
                <a:effectLst/>
              </a:rPr>
              <a:t> (knihovna pro řízení hardwaru</a:t>
            </a:r>
            <a:r>
              <a:rPr lang="en-US" dirty="0" smtClean="0">
                <a:effectLst/>
              </a:rPr>
              <a:t>}</a:t>
            </a:r>
            <a:r>
              <a:rPr lang="cs-CZ" dirty="0" smtClean="0">
                <a:effectLst/>
              </a:rPr>
              <a:t> za pomocí vývojového prostředí </a:t>
            </a:r>
            <a:r>
              <a:rPr lang="cs-CZ" dirty="0" err="1" smtClean="0">
                <a:effectLst/>
              </a:rPr>
              <a:t>Visual</a:t>
            </a:r>
            <a:r>
              <a:rPr lang="cs-CZ" dirty="0" smtClean="0">
                <a:effectLst/>
              </a:rPr>
              <a:t> Studio 2017 s rozšířením </a:t>
            </a:r>
            <a:r>
              <a:rPr lang="cs-CZ" dirty="0" err="1" smtClean="0">
                <a:effectLst/>
              </a:rPr>
              <a:t>Visual</a:t>
            </a:r>
            <a:r>
              <a:rPr lang="cs-CZ" dirty="0" smtClean="0">
                <a:effectLst/>
              </a:rPr>
              <a:t> </a:t>
            </a:r>
            <a:r>
              <a:rPr lang="cs-CZ" dirty="0" err="1" smtClean="0">
                <a:effectLst/>
              </a:rPr>
              <a:t>Micro</a:t>
            </a:r>
            <a:r>
              <a:rPr lang="cs-CZ" dirty="0" smtClean="0">
                <a:effectLst/>
              </a:rPr>
              <a:t>, které poskytuje zvýrazňování syntaxe knihovny </a:t>
            </a:r>
            <a:r>
              <a:rPr lang="cs-CZ" dirty="0" err="1" smtClean="0">
                <a:effectLst/>
              </a:rPr>
              <a:t>Wiring</a:t>
            </a:r>
            <a:r>
              <a:rPr lang="cs-CZ" dirty="0" smtClean="0">
                <a:effectLst/>
              </a:rPr>
              <a:t> a umožňuje komplikaci a nahrávání kódu přímo na desku </a:t>
            </a:r>
            <a:r>
              <a:rPr lang="cs-CZ" dirty="0" err="1" smtClean="0">
                <a:effectLst/>
              </a:rPr>
              <a:t>Arduino</a:t>
            </a:r>
            <a:r>
              <a:rPr lang="cs-CZ" dirty="0" smtClean="0">
                <a:effectLst/>
              </a:rPr>
              <a:t>.</a:t>
            </a:r>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19</a:t>
            </a:fld>
            <a:endParaRPr lang="cs-CZ"/>
          </a:p>
        </p:txBody>
      </p:sp>
    </p:spTree>
    <p:extLst>
      <p:ext uri="{BB962C8B-B14F-4D97-AF65-F5344CB8AC3E}">
        <p14:creationId xmlns:p14="http://schemas.microsoft.com/office/powerpoint/2010/main" val="43575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defTabSz="943204">
              <a:defRPr/>
            </a:pP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a:t>
            </a:fld>
            <a:endParaRPr lang="cs-CZ"/>
          </a:p>
        </p:txBody>
      </p:sp>
    </p:spTree>
    <p:extLst>
      <p:ext uri="{BB962C8B-B14F-4D97-AF65-F5344CB8AC3E}">
        <p14:creationId xmlns:p14="http://schemas.microsoft.com/office/powerpoint/2010/main" val="296174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Firmware</a:t>
            </a:r>
            <a:r>
              <a:rPr lang="cs-CZ" baseline="0" dirty="0" smtClean="0"/>
              <a:t> ústředny samozřejmě obsahuje velké množství funkcí a má velké množství schopností. Nejdůležitější je ale zřejmě komunikační API, které jsem sám vytvořil pro dotazování a odpovídání aplikacím. Detailní popis API najdete uvnitř mé práce, zde pro ukázku mám pár příkladů. Například dotaz pro získání všech senzorů. Dotaz nemá žádné parametry a vrací list všech senzorů ve formátu JSON. Nastavovací dotaz </a:t>
            </a:r>
            <a:r>
              <a:rPr lang="cs-CZ" baseline="0" dirty="0" err="1" smtClean="0"/>
              <a:t>SetSensorName</a:t>
            </a:r>
            <a:r>
              <a:rPr lang="cs-CZ" baseline="0" dirty="0" smtClean="0"/>
              <a:t> má parametr ID a nové jméno zařízení. Vrací OK nebo ERROR v případě chyby při změně. Samotné ID zařízení je získáváno z GET příkazů a jejích správu si obstarává samotná ústředna, jedná se o jediný údaj který není možné měnit.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20</a:t>
            </a:fld>
            <a:endParaRPr lang="cs-CZ"/>
          </a:p>
        </p:txBody>
      </p:sp>
    </p:spTree>
    <p:extLst>
      <p:ext uri="{BB962C8B-B14F-4D97-AF65-F5344CB8AC3E}">
        <p14:creationId xmlns:p14="http://schemas.microsoft.com/office/powerpoint/2010/main" val="2870965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Před</a:t>
            </a:r>
            <a:r>
              <a:rPr lang="cs-CZ" baseline="0" dirty="0" smtClean="0"/>
              <a:t> začátkem práce na firmwaru bylo potřeba vytvořit testovací prototyp (</a:t>
            </a:r>
            <a:r>
              <a:rPr lang="cs-CZ" baseline="0" dirty="0" err="1" smtClean="0"/>
              <a:t>proof</a:t>
            </a:r>
            <a:r>
              <a:rPr lang="cs-CZ" baseline="0" dirty="0" smtClean="0"/>
              <a:t> </a:t>
            </a:r>
            <a:r>
              <a:rPr lang="cs-CZ" baseline="0" dirty="0" err="1" smtClean="0"/>
              <a:t>of</a:t>
            </a:r>
            <a:r>
              <a:rPr lang="cs-CZ" baseline="0" dirty="0" smtClean="0"/>
              <a:t> </a:t>
            </a:r>
            <a:r>
              <a:rPr lang="cs-CZ" baseline="0" dirty="0" err="1" smtClean="0"/>
              <a:t>concept</a:t>
            </a:r>
            <a:r>
              <a:rPr lang="cs-CZ" baseline="0" dirty="0" smtClean="0"/>
              <a:t>). Nejdříve jsem tedy navrhnul schéma zapojení.</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21</a:t>
            </a:fld>
            <a:endParaRPr lang="cs-CZ"/>
          </a:p>
        </p:txBody>
      </p:sp>
    </p:spTree>
    <p:extLst>
      <p:ext uri="{BB962C8B-B14F-4D97-AF65-F5344CB8AC3E}">
        <p14:creationId xmlns:p14="http://schemas.microsoft.com/office/powerpoint/2010/main" val="2838256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22</a:t>
            </a:fld>
            <a:endParaRPr lang="cs-CZ"/>
          </a:p>
        </p:txBody>
      </p:sp>
    </p:spTree>
    <p:extLst>
      <p:ext uri="{BB962C8B-B14F-4D97-AF65-F5344CB8AC3E}">
        <p14:creationId xmlns:p14="http://schemas.microsoft.com/office/powerpoint/2010/main" val="944378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mtClean="0"/>
              <a:t>Na obrázku vidíte prototypové zařízení, zde bez připojeného</a:t>
            </a:r>
            <a:r>
              <a:rPr lang="cs-CZ" baseline="0" smtClean="0"/>
              <a:t> GPRS modulu.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23</a:t>
            </a:fld>
            <a:endParaRPr lang="cs-CZ"/>
          </a:p>
        </p:txBody>
      </p:sp>
    </p:spTree>
    <p:extLst>
      <p:ext uri="{BB962C8B-B14F-4D97-AF65-F5344CB8AC3E}">
        <p14:creationId xmlns:p14="http://schemas.microsoft.com/office/powerpoint/2010/main" val="367447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První se na</a:t>
            </a:r>
            <a:r>
              <a:rPr lang="cs-CZ" baseline="0" dirty="0" smtClean="0"/>
              <a:t> desce vyskytuje řídící jednotka </a:t>
            </a:r>
            <a:r>
              <a:rPr lang="cs-CZ" baseline="0" dirty="0" err="1" smtClean="0"/>
              <a:t>Arduino</a:t>
            </a:r>
            <a:r>
              <a:rPr lang="cs-CZ" baseline="0" dirty="0" smtClean="0"/>
              <a:t>, pro kterou bylo nutné naprogramovat </a:t>
            </a:r>
            <a:r>
              <a:rPr lang="cs-CZ" baseline="0" dirty="0" err="1" smtClean="0"/>
              <a:t>fimware</a:t>
            </a:r>
            <a:r>
              <a:rPr lang="cs-CZ" baseline="0" dirty="0" smtClean="0"/>
              <a: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24</a:t>
            </a:fld>
            <a:endParaRPr lang="cs-CZ"/>
          </a:p>
        </p:txBody>
      </p:sp>
    </p:spTree>
    <p:extLst>
      <p:ext uri="{BB962C8B-B14F-4D97-AF65-F5344CB8AC3E}">
        <p14:creationId xmlns:p14="http://schemas.microsoft.com/office/powerpoint/2010/main" val="394395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Následuje senzor</a:t>
            </a:r>
            <a:r>
              <a:rPr lang="cs-CZ" baseline="0" dirty="0" smtClean="0"/>
              <a:t> typu PIR a kontrolní dioda, která signalizuje že došlo k sepnutí čidla.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25</a:t>
            </a:fld>
            <a:endParaRPr lang="cs-CZ"/>
          </a:p>
        </p:txBody>
      </p:sp>
    </p:spTree>
    <p:extLst>
      <p:ext uri="{BB962C8B-B14F-4D97-AF65-F5344CB8AC3E}">
        <p14:creationId xmlns:p14="http://schemas.microsoft.com/office/powerpoint/2010/main" val="985655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Dále</a:t>
            </a:r>
            <a:r>
              <a:rPr lang="cs-CZ" baseline="0" dirty="0" smtClean="0"/>
              <a:t> dveřní čidlo a jeho kontrolní dioda.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26</a:t>
            </a:fld>
            <a:endParaRPr lang="cs-CZ"/>
          </a:p>
        </p:txBody>
      </p:sp>
    </p:spTree>
    <p:extLst>
      <p:ext uri="{BB962C8B-B14F-4D97-AF65-F5344CB8AC3E}">
        <p14:creationId xmlns:p14="http://schemas.microsoft.com/office/powerpoint/2010/main" val="380207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A nakonec</a:t>
            </a:r>
            <a:r>
              <a:rPr lang="cs-CZ" baseline="0" dirty="0" smtClean="0"/>
              <a:t> samostatná dioda </a:t>
            </a:r>
            <a:r>
              <a:rPr lang="cs-CZ" baseline="0" dirty="0" err="1" smtClean="0"/>
              <a:t>reprezentujcí</a:t>
            </a:r>
            <a:r>
              <a:rPr lang="cs-CZ" baseline="0" dirty="0" smtClean="0"/>
              <a:t> spínací prvek.</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27</a:t>
            </a:fld>
            <a:endParaRPr lang="cs-CZ"/>
          </a:p>
        </p:txBody>
      </p:sp>
    </p:spTree>
    <p:extLst>
      <p:ext uri="{BB962C8B-B14F-4D97-AF65-F5344CB8AC3E}">
        <p14:creationId xmlns:p14="http://schemas.microsoft.com/office/powerpoint/2010/main" val="551194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28</a:t>
            </a:fld>
            <a:endParaRPr lang="cs-CZ"/>
          </a:p>
        </p:txBody>
      </p:sp>
    </p:spTree>
    <p:extLst>
      <p:ext uri="{BB962C8B-B14F-4D97-AF65-F5344CB8AC3E}">
        <p14:creationId xmlns:p14="http://schemas.microsoft.com/office/powerpoint/2010/main" val="226305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Kód aplikace je rozdělen do více bloků, které spolu vzájemně komunikují. </a:t>
            </a:r>
            <a:r>
              <a:rPr lang="cs-CZ" dirty="0" err="1" smtClean="0">
                <a:effectLst/>
              </a:rPr>
              <a:t>Arduino</a:t>
            </a:r>
            <a:r>
              <a:rPr lang="cs-CZ" dirty="0" smtClean="0">
                <a:effectLst/>
              </a:rPr>
              <a:t> </a:t>
            </a:r>
            <a:r>
              <a:rPr lang="cs-CZ" dirty="0" err="1" smtClean="0">
                <a:effectLst/>
              </a:rPr>
              <a:t>Connector</a:t>
            </a:r>
            <a:r>
              <a:rPr lang="cs-CZ" dirty="0" smtClean="0">
                <a:effectLst/>
              </a:rPr>
              <a:t> slouží k napojení zabezpečovacího zařízení a využívá API poskytované zabezpečovacím zařízením, díky čemuž poskytuje funkce pro jednoduché zapisování a čtení do </a:t>
            </a:r>
            <a:r>
              <a:rPr lang="cs-CZ" dirty="0" err="1" smtClean="0">
                <a:effectLst/>
              </a:rPr>
              <a:t>Arduina</a:t>
            </a:r>
            <a:r>
              <a:rPr lang="cs-CZ" dirty="0" smtClean="0">
                <a:effectLst/>
              </a:rPr>
              <a:t>. Windows </a:t>
            </a:r>
            <a:r>
              <a:rPr lang="cs-CZ" dirty="0" err="1" smtClean="0">
                <a:effectLst/>
              </a:rPr>
              <a:t>Forms</a:t>
            </a:r>
            <a:r>
              <a:rPr lang="cs-CZ" dirty="0" smtClean="0">
                <a:effectLst/>
              </a:rPr>
              <a:t> poskytují grafické uživatelské rozhraní, základní logiku na propojení jednotlivých funkčních celků a notifikace pro uživatele. </a:t>
            </a:r>
            <a:r>
              <a:rPr lang="cs-CZ" dirty="0" err="1" smtClean="0">
                <a:effectLst/>
              </a:rPr>
              <a:t>UserControls</a:t>
            </a:r>
            <a:r>
              <a:rPr lang="cs-CZ" dirty="0" smtClean="0">
                <a:effectLst/>
              </a:rPr>
              <a:t> poskytují jednotlivé funkce aplikace, z nichž každá má své vlastní GUI, které se zobrazuje ve Windows </a:t>
            </a:r>
            <a:r>
              <a:rPr lang="cs-CZ" dirty="0" err="1" smtClean="0">
                <a:effectLst/>
              </a:rPr>
              <a:t>Forms</a:t>
            </a:r>
            <a:r>
              <a:rPr lang="cs-CZ" dirty="0" smtClean="0">
                <a:effectLst/>
              </a:rPr>
              <a:t>. Dále budou zmíněny pouze ty </a:t>
            </a:r>
            <a:r>
              <a:rPr lang="cs-CZ" dirty="0" err="1" smtClean="0">
                <a:effectLst/>
              </a:rPr>
              <a:t>UserContorls</a:t>
            </a:r>
            <a:r>
              <a:rPr lang="cs-CZ" dirty="0" smtClean="0">
                <a:effectLst/>
              </a:rPr>
              <a:t>, které jsou důležité pro pochopení ovládání aplikace. Design byl inspirovaný manuálem jednotného vizuálního stylu TUL</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29</a:t>
            </a:fld>
            <a:endParaRPr lang="cs-CZ"/>
          </a:p>
        </p:txBody>
      </p:sp>
    </p:spTree>
    <p:extLst>
      <p:ext uri="{BB962C8B-B14F-4D97-AF65-F5344CB8AC3E}">
        <p14:creationId xmlns:p14="http://schemas.microsoft.com/office/powerpoint/2010/main" val="139355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a:t>
            </a:fld>
            <a:endParaRPr lang="cs-CZ"/>
          </a:p>
        </p:txBody>
      </p:sp>
    </p:spTree>
    <p:extLst>
      <p:ext uri="{BB962C8B-B14F-4D97-AF65-F5344CB8AC3E}">
        <p14:creationId xmlns:p14="http://schemas.microsoft.com/office/powerpoint/2010/main" val="16186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Zde vidíme již</a:t>
            </a:r>
            <a:r>
              <a:rPr lang="cs-CZ" baseline="0" dirty="0" smtClean="0"/>
              <a:t> desktopovou aplikaci v hlavním okně přehledu připojených zařízení. Ty se načítají přímo z centrály a jsou vkládány pod sebe, vždy dle typu (tedy spínač nebo senzor). Řádky se generujíc automaticky a při přesažení okna je možné </a:t>
            </a:r>
            <a:r>
              <a:rPr lang="cs-CZ" baseline="0" dirty="0" err="1" smtClean="0"/>
              <a:t>scrolovat</a:t>
            </a:r>
            <a:r>
              <a:rPr lang="cs-CZ" baseline="0" dirty="0" smtClean="0"/>
              <a:t> níže. Stav spínacích prvků je možné měnit přímo hlavního okna, jednotlivá nastavení lze provádět pomocí tlačítka nastavení po pravé straně. </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30</a:t>
            </a:fld>
            <a:endParaRPr lang="cs-CZ"/>
          </a:p>
        </p:txBody>
      </p:sp>
    </p:spTree>
    <p:extLst>
      <p:ext uri="{BB962C8B-B14F-4D97-AF65-F5344CB8AC3E}">
        <p14:creationId xmlns:p14="http://schemas.microsoft.com/office/powerpoint/2010/main" val="3123166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U nastavení existujících</a:t>
            </a:r>
            <a:r>
              <a:rPr lang="cs-CZ" baseline="0" dirty="0" smtClean="0"/>
              <a:t> prvků lze měnit, v případě senzoru, jméno, pin a typ. Jméno má maximální délku 30 znaků, z důvodu omezené paměti </a:t>
            </a:r>
            <a:r>
              <a:rPr lang="cs-CZ" baseline="0" dirty="0" err="1" smtClean="0"/>
              <a:t>Arduina</a:t>
            </a:r>
            <a:r>
              <a:rPr lang="cs-CZ" baseline="0" dirty="0" smtClean="0"/>
              <a:t>. Pin lze vybrat ze seznamu, který byl vytvořen pro každé existující </a:t>
            </a:r>
            <a:r>
              <a:rPr lang="cs-CZ" baseline="0" dirty="0" err="1" smtClean="0"/>
              <a:t>Arduino</a:t>
            </a:r>
            <a:r>
              <a:rPr lang="cs-CZ" baseline="0" dirty="0" smtClean="0"/>
              <a:t> a obsahuje pouze piny, pro tento účel využitelné. Samotný typ zařízení je rozpoznávat při připojení. Typ senzoru může být buď spínací nebo rozpínací. Při změně jakéhokoliv nastavení se do centrály odešle požadavek, a centrála odpoví buď OK, po provedení operace, nebo chybovou hláškou.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31</a:t>
            </a:fld>
            <a:endParaRPr lang="cs-CZ"/>
          </a:p>
        </p:txBody>
      </p:sp>
    </p:spTree>
    <p:extLst>
      <p:ext uri="{BB962C8B-B14F-4D97-AF65-F5344CB8AC3E}">
        <p14:creationId xmlns:p14="http://schemas.microsoft.com/office/powerpoint/2010/main" val="144152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Pro informování uživatele o</a:t>
            </a:r>
            <a:r>
              <a:rPr lang="cs-CZ" baseline="0" dirty="0" smtClean="0"/>
              <a:t> všemožných aktivitách aplikace byli využity notifikace </a:t>
            </a:r>
            <a:r>
              <a:rPr lang="cs-CZ" baseline="0" dirty="0" err="1" smtClean="0"/>
              <a:t>Balloon</a:t>
            </a:r>
            <a:r>
              <a:rPr lang="cs-CZ" baseline="0" dirty="0" smtClean="0"/>
              <a:t>. Uživatel je informován o připojení, odpojení, změnách nastavení nebo změně stavu senzoru. Seznam všech notifikací je možné nalézt uvnitř mé práce. Nejčastější notifikace se dají změnit nebo omezit v nastavení programu.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32</a:t>
            </a:fld>
            <a:endParaRPr lang="cs-CZ"/>
          </a:p>
        </p:txBody>
      </p:sp>
    </p:spTree>
    <p:extLst>
      <p:ext uri="{BB962C8B-B14F-4D97-AF65-F5344CB8AC3E}">
        <p14:creationId xmlns:p14="http://schemas.microsoft.com/office/powerpoint/2010/main" val="412682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Pokud přidáváme</a:t>
            </a:r>
            <a:r>
              <a:rPr lang="cs-CZ" baseline="0" dirty="0" smtClean="0"/>
              <a:t> nový senzor, je to podobné jako nastavení stávajícího. Zvolíme jméno, vybereme Pin a typ. Následně přidáme a jsem přesunuti na stránku přehledu, kde by již měl být náš nový senzor.</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33</a:t>
            </a:fld>
            <a:endParaRPr lang="cs-CZ"/>
          </a:p>
        </p:txBody>
      </p:sp>
    </p:spTree>
    <p:extLst>
      <p:ext uri="{BB962C8B-B14F-4D97-AF65-F5344CB8AC3E}">
        <p14:creationId xmlns:p14="http://schemas.microsoft.com/office/powerpoint/2010/main" val="1726557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Připojování a odpojování</a:t>
            </a:r>
            <a:r>
              <a:rPr lang="cs-CZ" baseline="0" dirty="0" smtClean="0"/>
              <a:t> je možné udělat ručně, nicméně aplikace si sama hlídá porty a pokud není žádné zařízení připojeno a objeví se centrála, automaticky proběhne připojení. Při ručním výběru portu se vždy pro přehlednost zobrazuje jméno zvoleného zařízení. V jednu chvíli je možné být připojený pouze k jedné centrále. Pro krajní nouzi připojení k více zařízením, je možné otevřít více oken aplikace.</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34</a:t>
            </a:fld>
            <a:endParaRPr lang="cs-CZ"/>
          </a:p>
        </p:txBody>
      </p:sp>
    </p:spTree>
    <p:extLst>
      <p:ext uri="{BB962C8B-B14F-4D97-AF65-F5344CB8AC3E}">
        <p14:creationId xmlns:p14="http://schemas.microsoft.com/office/powerpoint/2010/main" val="44209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35</a:t>
            </a:fld>
            <a:endParaRPr lang="cs-CZ"/>
          </a:p>
        </p:txBody>
      </p:sp>
    </p:spTree>
    <p:extLst>
      <p:ext uri="{BB962C8B-B14F-4D97-AF65-F5344CB8AC3E}">
        <p14:creationId xmlns:p14="http://schemas.microsoft.com/office/powerpoint/2010/main" val="1952558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 dokončení</a:t>
            </a:r>
            <a:r>
              <a:rPr lang="cs-CZ" baseline="0" dirty="0" smtClean="0"/>
              <a:t> desktopové aplikace následoval vývoj mobilní aplikace. Ta měla umožňovat pouze monitoring připojených periferií. Vývoj byl tedy značně jednodušší. Po připojení je stejně jako v desktopové aplikaci načten přehled zařízení. V případě spínače je možné měnit jeho stav. U každého zařízení lze zobrazit jeho detail, nicméně ten není možné měnit.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36</a:t>
            </a:fld>
            <a:endParaRPr lang="cs-CZ"/>
          </a:p>
        </p:txBody>
      </p:sp>
    </p:spTree>
    <p:extLst>
      <p:ext uri="{BB962C8B-B14F-4D97-AF65-F5344CB8AC3E}">
        <p14:creationId xmlns:p14="http://schemas.microsoft.com/office/powerpoint/2010/main" val="399028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V detailu jsou zobrazeny všechny</a:t>
            </a:r>
            <a:r>
              <a:rPr lang="cs-CZ" baseline="0" dirty="0" smtClean="0"/>
              <a:t> dostupné informace, které je možné zobrazit také v desktopové aplikaci.</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37</a:t>
            </a:fld>
            <a:endParaRPr lang="cs-CZ"/>
          </a:p>
        </p:txBody>
      </p:sp>
    </p:spTree>
    <p:extLst>
      <p:ext uri="{BB962C8B-B14F-4D97-AF65-F5344CB8AC3E}">
        <p14:creationId xmlns:p14="http://schemas.microsoft.com/office/powerpoint/2010/main" val="1749967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aseline="0" dirty="0" smtClean="0"/>
              <a:t>V případě, že se změní stav některé z periferií, je uživatel upozorněn notifikace. Aplikace byla vyvinuta pouze pro systém Android.</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38</a:t>
            </a:fld>
            <a:endParaRPr lang="cs-CZ"/>
          </a:p>
        </p:txBody>
      </p:sp>
    </p:spTree>
    <p:extLst>
      <p:ext uri="{BB962C8B-B14F-4D97-AF65-F5344CB8AC3E}">
        <p14:creationId xmlns:p14="http://schemas.microsoft.com/office/powerpoint/2010/main" val="1593173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39</a:t>
            </a:fld>
            <a:endParaRPr lang="cs-CZ"/>
          </a:p>
        </p:txBody>
      </p:sp>
    </p:spTree>
    <p:extLst>
      <p:ext uri="{BB962C8B-B14F-4D97-AF65-F5344CB8AC3E}">
        <p14:creationId xmlns:p14="http://schemas.microsoft.com/office/powerpoint/2010/main" val="359642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Ústředna je „mozek“ celého systému, který je propojen s ostatními prvky systému kabely nebo bezdrátově. Obstarává komunikaci mezi jednotlivými komponenty systému, má v integrované paměti uložené nejdůležitější nastavení. V závislosti na připojených komponentech pak může různě reagovat na splnění sledovaných podmínek. Často bývá vybavena jenom tím nejnutnějším pro vyvolání poplachu, to ať už akustického (siréna), nebo tichého (informování majitele)</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a:t>
            </a:fld>
            <a:endParaRPr lang="cs-CZ" dirty="0"/>
          </a:p>
        </p:txBody>
      </p:sp>
    </p:spTree>
    <p:extLst>
      <p:ext uri="{BB962C8B-B14F-4D97-AF65-F5344CB8AC3E}">
        <p14:creationId xmlns:p14="http://schemas.microsoft.com/office/powerpoint/2010/main" val="338252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40</a:t>
            </a:fld>
            <a:endParaRPr lang="cs-CZ" dirty="0"/>
          </a:p>
        </p:txBody>
      </p:sp>
    </p:spTree>
    <p:extLst>
      <p:ext uri="{BB962C8B-B14F-4D97-AF65-F5344CB8AC3E}">
        <p14:creationId xmlns:p14="http://schemas.microsoft.com/office/powerpoint/2010/main" val="25163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41</a:t>
            </a:fld>
            <a:endParaRPr lang="cs-CZ" dirty="0"/>
          </a:p>
        </p:txBody>
      </p:sp>
    </p:spTree>
    <p:extLst>
      <p:ext uri="{BB962C8B-B14F-4D97-AF65-F5344CB8AC3E}">
        <p14:creationId xmlns:p14="http://schemas.microsoft.com/office/powerpoint/2010/main" val="3514143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42</a:t>
            </a:fld>
            <a:endParaRPr lang="cs-CZ"/>
          </a:p>
        </p:txBody>
      </p:sp>
    </p:spTree>
    <p:extLst>
      <p:ext uri="{BB962C8B-B14F-4D97-AF65-F5344CB8AC3E}">
        <p14:creationId xmlns:p14="http://schemas.microsoft.com/office/powerpoint/2010/main" val="4291708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43</a:t>
            </a:fld>
            <a:endParaRPr lang="cs-CZ"/>
          </a:p>
        </p:txBody>
      </p:sp>
    </p:spTree>
    <p:extLst>
      <p:ext uri="{BB962C8B-B14F-4D97-AF65-F5344CB8AC3E}">
        <p14:creationId xmlns:p14="http://schemas.microsoft.com/office/powerpoint/2010/main" val="379027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44</a:t>
            </a:fld>
            <a:endParaRPr lang="cs-CZ"/>
          </a:p>
        </p:txBody>
      </p:sp>
    </p:spTree>
    <p:extLst>
      <p:ext uri="{BB962C8B-B14F-4D97-AF65-F5344CB8AC3E}">
        <p14:creationId xmlns:p14="http://schemas.microsoft.com/office/powerpoint/2010/main" val="459525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45</a:t>
            </a:fld>
            <a:endParaRPr lang="cs-CZ"/>
          </a:p>
        </p:txBody>
      </p:sp>
    </p:spTree>
    <p:extLst>
      <p:ext uri="{BB962C8B-B14F-4D97-AF65-F5344CB8AC3E}">
        <p14:creationId xmlns:p14="http://schemas.microsoft.com/office/powerpoint/2010/main" val="3791696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46</a:t>
            </a:fld>
            <a:endParaRPr lang="cs-CZ"/>
          </a:p>
        </p:txBody>
      </p:sp>
    </p:spTree>
    <p:extLst>
      <p:ext uri="{BB962C8B-B14F-4D97-AF65-F5344CB8AC3E}">
        <p14:creationId xmlns:p14="http://schemas.microsoft.com/office/powerpoint/2010/main" val="1616573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47</a:t>
            </a:fld>
            <a:endParaRPr lang="cs-CZ"/>
          </a:p>
        </p:txBody>
      </p:sp>
    </p:spTree>
    <p:extLst>
      <p:ext uri="{BB962C8B-B14F-4D97-AF65-F5344CB8AC3E}">
        <p14:creationId xmlns:p14="http://schemas.microsoft.com/office/powerpoint/2010/main" val="992611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48</a:t>
            </a:fld>
            <a:endParaRPr lang="cs-CZ"/>
          </a:p>
        </p:txBody>
      </p:sp>
    </p:spTree>
    <p:extLst>
      <p:ext uri="{BB962C8B-B14F-4D97-AF65-F5344CB8AC3E}">
        <p14:creationId xmlns:p14="http://schemas.microsoft.com/office/powerpoint/2010/main" val="1213806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49</a:t>
            </a:fld>
            <a:endParaRPr lang="cs-CZ"/>
          </a:p>
        </p:txBody>
      </p:sp>
    </p:spTree>
    <p:extLst>
      <p:ext uri="{BB962C8B-B14F-4D97-AF65-F5344CB8AC3E}">
        <p14:creationId xmlns:p14="http://schemas.microsoft.com/office/powerpoint/2010/main" val="138654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Takto</a:t>
            </a:r>
            <a:r>
              <a:rPr lang="cs-CZ" baseline="0" dirty="0" smtClean="0"/>
              <a:t> například může vypadat vnitřek typické ústředny.</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5</a:t>
            </a:fld>
            <a:endParaRPr lang="cs-CZ" dirty="0"/>
          </a:p>
        </p:txBody>
      </p:sp>
    </p:spTree>
    <p:extLst>
      <p:ext uri="{BB962C8B-B14F-4D97-AF65-F5344CB8AC3E}">
        <p14:creationId xmlns:p14="http://schemas.microsoft.com/office/powerpoint/2010/main" val="3113803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50</a:t>
            </a:fld>
            <a:endParaRPr lang="cs-CZ"/>
          </a:p>
        </p:txBody>
      </p:sp>
    </p:spTree>
    <p:extLst>
      <p:ext uri="{BB962C8B-B14F-4D97-AF65-F5344CB8AC3E}">
        <p14:creationId xmlns:p14="http://schemas.microsoft.com/office/powerpoint/2010/main" val="231756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Ovladač je prvek, který slouží k ovládání a případně též k programování ústředny. Dnešní alarmy je možné ovládat několika způsoby. </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6</a:t>
            </a:fld>
            <a:endParaRPr lang="cs-CZ" dirty="0"/>
          </a:p>
        </p:txBody>
      </p:sp>
    </p:spTree>
    <p:extLst>
      <p:ext uri="{BB962C8B-B14F-4D97-AF65-F5344CB8AC3E}">
        <p14:creationId xmlns:p14="http://schemas.microsoft.com/office/powerpoint/2010/main" val="2146105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Jako ovladač se nejčastěji používá klávesnice vybavená tlačítky, případně čtečkou (čipovými kartami a přívěšky) nebo též dálkové ovládání. U některých systémů se dá přes klávesnici provést nastavení celého systému. Klávesnice slouží k zastřežení i </a:t>
            </a:r>
            <a:r>
              <a:rPr lang="cs-CZ" dirty="0" err="1" smtClean="0">
                <a:effectLst/>
              </a:rPr>
              <a:t>odstřežení</a:t>
            </a:r>
            <a:r>
              <a:rPr lang="cs-CZ" dirty="0" smtClean="0">
                <a:effectLst/>
              </a:rPr>
              <a:t> systému.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7</a:t>
            </a:fld>
            <a:endParaRPr lang="cs-CZ" dirty="0"/>
          </a:p>
        </p:txBody>
      </p:sp>
    </p:spTree>
    <p:extLst>
      <p:ext uri="{BB962C8B-B14F-4D97-AF65-F5344CB8AC3E}">
        <p14:creationId xmlns:p14="http://schemas.microsoft.com/office/powerpoint/2010/main" val="311504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Dalšími způsoby je ovládání přes mobil (SMS příkazy).</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8</a:t>
            </a:fld>
            <a:endParaRPr lang="cs-CZ" dirty="0"/>
          </a:p>
        </p:txBody>
      </p:sp>
    </p:spTree>
    <p:extLst>
      <p:ext uri="{BB962C8B-B14F-4D97-AF65-F5344CB8AC3E}">
        <p14:creationId xmlns:p14="http://schemas.microsoft.com/office/powerpoint/2010/main" val="271699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Nebo například ovládání přes internet, kdy se většinou používá integrované webové rozhraní, ke kterému se uživatel může připojit po zadání hesla.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9</a:t>
            </a:fld>
            <a:endParaRPr lang="cs-CZ" dirty="0"/>
          </a:p>
        </p:txBody>
      </p:sp>
    </p:spTree>
    <p:extLst>
      <p:ext uri="{BB962C8B-B14F-4D97-AF65-F5344CB8AC3E}">
        <p14:creationId xmlns:p14="http://schemas.microsoft.com/office/powerpoint/2010/main" val="244225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cs-CZ"/>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1716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78699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75717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00981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cs-CZ"/>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Zástupný symbol pro datum 3"/>
          <p:cNvSpPr>
            <a:spLocks noGrp="1"/>
          </p:cNvSpPr>
          <p:nvPr>
            <p:ph type="dt" sz="half" idx="10"/>
          </p:nvPr>
        </p:nvSpPr>
        <p:spPr/>
        <p:txBody>
          <a:body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967367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838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6172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B52B0B95-F3C0-4D60-9845-F69DB066CC47}" type="datetimeFigureOut">
              <a:rPr lang="cs-CZ" smtClean="0"/>
              <a:t>25.02.2018</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31913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smtClean="0"/>
              <a:t>Kliknutím lze upravit styl.</a:t>
            </a:r>
            <a:endParaRPr lang="cs-CZ"/>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B52B0B95-F3C0-4D60-9845-F69DB066CC47}" type="datetimeFigureOut">
              <a:rPr lang="cs-CZ" smtClean="0"/>
              <a:t>25.02.2018</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014446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B52B0B95-F3C0-4D60-9845-F69DB066CC47}" type="datetimeFigureOut">
              <a:rPr lang="cs-CZ" smtClean="0"/>
              <a:t>25.02.2018</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643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B52B0B95-F3C0-4D60-9845-F69DB066CC47}" type="datetimeFigureOut">
              <a:rPr lang="cs-CZ" smtClean="0"/>
              <a:t>25.02.2018</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83015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B52B0B95-F3C0-4D60-9845-F69DB066CC47}" type="datetimeFigureOut">
              <a:rPr lang="cs-CZ" smtClean="0"/>
              <a:t>25.02.2018</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27703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B52B0B95-F3C0-4D60-9845-F69DB066CC47}" type="datetimeFigureOut">
              <a:rPr lang="cs-CZ" smtClean="0"/>
              <a:t>25.02.2018</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8775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B0B95-F3C0-4D60-9845-F69DB066CC47}" type="datetimeFigureOut">
              <a:rPr lang="cs-CZ" smtClean="0"/>
              <a:t>25.02.2018</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B117C-3AB1-45A2-A55E-792D4A43F9AE}" type="slidenum">
              <a:rPr lang="cs-CZ" smtClean="0"/>
              <a:t>‹#›</a:t>
            </a:fld>
            <a:endParaRPr lang="cs-CZ"/>
          </a:p>
        </p:txBody>
      </p:sp>
    </p:spTree>
    <p:extLst>
      <p:ext uri="{BB962C8B-B14F-4D97-AF65-F5344CB8AC3E}">
        <p14:creationId xmlns:p14="http://schemas.microsoft.com/office/powerpoint/2010/main" val="2922894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794085"/>
            <a:ext cx="12192001" cy="1741852"/>
          </a:xfrm>
          <a:solidFill>
            <a:schemeClr val="bg1">
              <a:alpha val="60000"/>
            </a:schemeClr>
          </a:solidFill>
        </p:spPr>
        <p:txBody>
          <a:bodyPr anchor="ctr">
            <a:normAutofit/>
          </a:bodyPr>
          <a:lstStyle/>
          <a:p>
            <a:r>
              <a:rPr lang="cs-CZ" sz="4800" dirty="0" smtClean="0"/>
              <a:t>Inteligentní domovní systém</a:t>
            </a:r>
            <a:endParaRPr lang="cs-CZ" sz="4800" dirty="0"/>
          </a:p>
        </p:txBody>
      </p:sp>
      <p:sp>
        <p:nvSpPr>
          <p:cNvPr id="4" name="Podnadpis 2"/>
          <p:cNvSpPr txBox="1">
            <a:spLocks/>
          </p:cNvSpPr>
          <p:nvPr/>
        </p:nvSpPr>
        <p:spPr>
          <a:xfrm>
            <a:off x="1451328" y="3658082"/>
            <a:ext cx="9289344" cy="787772"/>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			Bc. Tomáš Moravec</a:t>
            </a:r>
          </a:p>
        </p:txBody>
      </p:sp>
      <p:sp>
        <p:nvSpPr>
          <p:cNvPr id="6" name="Podnadpis 2"/>
          <p:cNvSpPr txBox="1">
            <a:spLocks/>
          </p:cNvSpPr>
          <p:nvPr/>
        </p:nvSpPr>
        <p:spPr>
          <a:xfrm>
            <a:off x="1451328" y="5211048"/>
            <a:ext cx="9289344" cy="787772"/>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			    doc. Ing. Josef Chaloupka, Ph.D.</a:t>
            </a:r>
          </a:p>
        </p:txBody>
      </p:sp>
      <p:sp>
        <p:nvSpPr>
          <p:cNvPr id="7" name="Podnadpis 2"/>
          <p:cNvSpPr txBox="1">
            <a:spLocks/>
          </p:cNvSpPr>
          <p:nvPr/>
        </p:nvSpPr>
        <p:spPr>
          <a:xfrm>
            <a:off x="1451328" y="5120736"/>
            <a:ext cx="2929466" cy="968396"/>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Vedoucí</a:t>
            </a:r>
            <a:endParaRPr lang="cs-CZ" sz="2800" dirty="0"/>
          </a:p>
        </p:txBody>
      </p:sp>
      <p:sp>
        <p:nvSpPr>
          <p:cNvPr id="9" name="Podnadpis 2"/>
          <p:cNvSpPr txBox="1">
            <a:spLocks/>
          </p:cNvSpPr>
          <p:nvPr/>
        </p:nvSpPr>
        <p:spPr>
          <a:xfrm>
            <a:off x="1451328" y="3567770"/>
            <a:ext cx="2929466" cy="968396"/>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Autor</a:t>
            </a:r>
            <a:endParaRPr lang="cs-CZ" sz="2800" dirty="0"/>
          </a:p>
        </p:txBody>
      </p:sp>
    </p:spTree>
    <p:extLst>
      <p:ext uri="{BB962C8B-B14F-4D97-AF65-F5344CB8AC3E}">
        <p14:creationId xmlns:p14="http://schemas.microsoft.com/office/powerpoint/2010/main" val="1235859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Detektor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Tree>
    <p:extLst>
      <p:ext uri="{BB962C8B-B14F-4D97-AF65-F5344CB8AC3E}">
        <p14:creationId xmlns:p14="http://schemas.microsoft.com/office/powerpoint/2010/main" val="360218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Detektor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23" y="3180080"/>
            <a:ext cx="2615291" cy="2532078"/>
          </a:xfrm>
          <a:prstGeom prst="rect">
            <a:avLst/>
          </a:prstGeom>
        </p:spPr>
      </p:pic>
    </p:spTree>
    <p:extLst>
      <p:ext uri="{BB962C8B-B14F-4D97-AF65-F5344CB8AC3E}">
        <p14:creationId xmlns:p14="http://schemas.microsoft.com/office/powerpoint/2010/main" val="2264161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Detektor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23" y="3180080"/>
            <a:ext cx="2615291" cy="2532078"/>
          </a:xfrm>
          <a:prstGeom prst="rect">
            <a:avLst/>
          </a:prstGeom>
        </p:spPr>
      </p:pic>
      <p:pic>
        <p:nvPicPr>
          <p:cNvPr id="4" name="Obráze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49" y="2095500"/>
            <a:ext cx="4762500" cy="4762500"/>
          </a:xfrm>
          <a:prstGeom prst="rect">
            <a:avLst/>
          </a:prstGeom>
        </p:spPr>
      </p:pic>
    </p:spTree>
    <p:extLst>
      <p:ext uri="{BB962C8B-B14F-4D97-AF65-F5344CB8AC3E}">
        <p14:creationId xmlns:p14="http://schemas.microsoft.com/office/powerpoint/2010/main" val="2825973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Detektor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23" y="3180080"/>
            <a:ext cx="2615291" cy="2532078"/>
          </a:xfrm>
          <a:prstGeom prst="rect">
            <a:avLst/>
          </a:prstGeom>
        </p:spPr>
      </p:pic>
      <p:pic>
        <p:nvPicPr>
          <p:cNvPr id="3" name="Obráze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027" y="3072829"/>
            <a:ext cx="3755949" cy="3081227"/>
          </a:xfrm>
          <a:prstGeom prst="rect">
            <a:avLst/>
          </a:prstGeom>
        </p:spPr>
      </p:pic>
      <p:pic>
        <p:nvPicPr>
          <p:cNvPr id="4" name="Obráze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9" y="2095500"/>
            <a:ext cx="4762500" cy="4762500"/>
          </a:xfrm>
          <a:prstGeom prst="rect">
            <a:avLst/>
          </a:prstGeom>
        </p:spPr>
      </p:pic>
    </p:spTree>
    <p:extLst>
      <p:ext uri="{BB962C8B-B14F-4D97-AF65-F5344CB8AC3E}">
        <p14:creationId xmlns:p14="http://schemas.microsoft.com/office/powerpoint/2010/main" val="1358686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Komunikátor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Tree>
    <p:extLst>
      <p:ext uri="{BB962C8B-B14F-4D97-AF65-F5344CB8AC3E}">
        <p14:creationId xmlns:p14="http://schemas.microsoft.com/office/powerpoint/2010/main" val="471442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Komunikátor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6584"/>
            <a:ext cx="4404610" cy="3042844"/>
          </a:xfrm>
          <a:prstGeom prst="rect">
            <a:avLst/>
          </a:prstGeom>
        </p:spPr>
      </p:pic>
    </p:spTree>
    <p:extLst>
      <p:ext uri="{BB962C8B-B14F-4D97-AF65-F5344CB8AC3E}">
        <p14:creationId xmlns:p14="http://schemas.microsoft.com/office/powerpoint/2010/main" val="2461753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Komunikátor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3" name="Obráze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4433" y="2947632"/>
            <a:ext cx="2563131" cy="2821796"/>
          </a:xfrm>
          <a:prstGeom prst="rect">
            <a:avLst/>
          </a:prstGeom>
        </p:spPr>
      </p:pic>
      <p:pic>
        <p:nvPicPr>
          <p:cNvPr id="6" name="Obráze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726584"/>
            <a:ext cx="4404610" cy="3042844"/>
          </a:xfrm>
          <a:prstGeom prst="rect">
            <a:avLst/>
          </a:prstGeom>
        </p:spPr>
      </p:pic>
    </p:spTree>
    <p:extLst>
      <p:ext uri="{BB962C8B-B14F-4D97-AF65-F5344CB8AC3E}">
        <p14:creationId xmlns:p14="http://schemas.microsoft.com/office/powerpoint/2010/main" val="1292226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Komunikátor</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3" name="Obráze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4433" y="2947632"/>
            <a:ext cx="2563131" cy="2821796"/>
          </a:xfrm>
          <a:prstGeom prst="rect">
            <a:avLst/>
          </a:prstGeom>
        </p:spPr>
      </p:pic>
      <p:pic>
        <p:nvPicPr>
          <p:cNvPr id="4" name="Obráze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3157" y="2388809"/>
            <a:ext cx="1901598" cy="3380619"/>
          </a:xfrm>
          <a:prstGeom prst="rect">
            <a:avLst/>
          </a:prstGeom>
        </p:spPr>
      </p:pic>
      <p:pic>
        <p:nvPicPr>
          <p:cNvPr id="6" name="Obrázek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26584"/>
            <a:ext cx="4404610" cy="3042844"/>
          </a:xfrm>
          <a:prstGeom prst="rect">
            <a:avLst/>
          </a:prstGeom>
        </p:spPr>
      </p:pic>
    </p:spTree>
    <p:extLst>
      <p:ext uri="{BB962C8B-B14F-4D97-AF65-F5344CB8AC3E}">
        <p14:creationId xmlns:p14="http://schemas.microsoft.com/office/powerpoint/2010/main" val="3637334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Zabezpečovací systém</a:t>
            </a:r>
            <a:endParaRPr lang="cs-CZ" sz="4000" dirty="0"/>
          </a:p>
        </p:txBody>
      </p:sp>
      <p:cxnSp>
        <p:nvCxnSpPr>
          <p:cNvPr id="16" name="Přímá spojnice 15"/>
          <p:cNvCxnSpPr/>
          <p:nvPr/>
        </p:nvCxnSpPr>
        <p:spPr>
          <a:xfrm flipV="1">
            <a:off x="3537138" y="4219832"/>
            <a:ext cx="2473518" cy="1754248"/>
          </a:xfrm>
          <a:prstGeom prst="line">
            <a:avLst/>
          </a:prstGeom>
          <a:ln w="57150">
            <a:solidFill>
              <a:srgbClr val="FFFF00"/>
            </a:solidFill>
          </a:ln>
          <a:effectLst>
            <a:glow rad="101600">
              <a:schemeClr val="accent4">
                <a:satMod val="175000"/>
                <a:alpha val="40000"/>
              </a:schemeClr>
            </a:glow>
            <a:softEdge rad="12700"/>
          </a:effectLst>
        </p:spPr>
        <p:style>
          <a:lnRef idx="1">
            <a:schemeClr val="dk1"/>
          </a:lnRef>
          <a:fillRef idx="0">
            <a:schemeClr val="dk1"/>
          </a:fillRef>
          <a:effectRef idx="0">
            <a:schemeClr val="dk1"/>
          </a:effectRef>
          <a:fontRef idx="minor">
            <a:schemeClr val="tx1"/>
          </a:fontRef>
        </p:style>
      </p:cxnSp>
      <p:cxnSp>
        <p:nvCxnSpPr>
          <p:cNvPr id="19" name="Přímá spojnice 18"/>
          <p:cNvCxnSpPr/>
          <p:nvPr/>
        </p:nvCxnSpPr>
        <p:spPr>
          <a:xfrm flipH="1" flipV="1">
            <a:off x="6010656" y="4219832"/>
            <a:ext cx="2644201" cy="1821275"/>
          </a:xfrm>
          <a:prstGeom prst="line">
            <a:avLst/>
          </a:prstGeom>
          <a:ln w="57150">
            <a:solidFill>
              <a:srgbClr val="FFFF00"/>
            </a:solidFill>
          </a:ln>
          <a:effectLst>
            <a:glow rad="101600">
              <a:schemeClr val="accent4">
                <a:satMod val="175000"/>
                <a:alpha val="40000"/>
              </a:schemeClr>
            </a:glow>
            <a:softEdge rad="12700"/>
          </a:effectLst>
        </p:spPr>
        <p:style>
          <a:lnRef idx="1">
            <a:schemeClr val="dk1"/>
          </a:lnRef>
          <a:fillRef idx="0">
            <a:schemeClr val="dk1"/>
          </a:fillRef>
          <a:effectRef idx="0">
            <a:schemeClr val="dk1"/>
          </a:effectRef>
          <a:fontRef idx="minor">
            <a:schemeClr val="tx1"/>
          </a:fontRef>
        </p:style>
      </p:cxn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cxnSp>
        <p:nvCxnSpPr>
          <p:cNvPr id="13" name="Přímá spojnice 12"/>
          <p:cNvCxnSpPr/>
          <p:nvPr/>
        </p:nvCxnSpPr>
        <p:spPr>
          <a:xfrm>
            <a:off x="2017773" y="4219832"/>
            <a:ext cx="8211376" cy="0"/>
          </a:xfrm>
          <a:prstGeom prst="line">
            <a:avLst/>
          </a:prstGeom>
          <a:ln w="57150">
            <a:solidFill>
              <a:srgbClr val="FFFF00"/>
            </a:solidFill>
          </a:ln>
          <a:effectLst>
            <a:glow rad="101600">
              <a:schemeClr val="accent4">
                <a:satMod val="175000"/>
                <a:alpha val="40000"/>
              </a:schemeClr>
            </a:glow>
            <a:softEdge rad="12700"/>
          </a:effectLst>
        </p:spPr>
        <p:style>
          <a:lnRef idx="1">
            <a:schemeClr val="dk1"/>
          </a:lnRef>
          <a:fillRef idx="0">
            <a:schemeClr val="dk1"/>
          </a:fillRef>
          <a:effectRef idx="0">
            <a:schemeClr val="dk1"/>
          </a:effectRef>
          <a:fontRef idx="minor">
            <a:schemeClr val="tx1"/>
          </a:fontRef>
        </p:style>
      </p:cxnSp>
      <p:pic>
        <p:nvPicPr>
          <p:cNvPr id="2" name="Obráze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027" y="3200924"/>
            <a:ext cx="2561941" cy="2428380"/>
          </a:xfrm>
          <a:prstGeom prst="rect">
            <a:avLst/>
          </a:prstGeom>
        </p:spPr>
      </p:pic>
      <p:sp>
        <p:nvSpPr>
          <p:cNvPr id="5" name="Podnadpis 2"/>
          <p:cNvSpPr txBox="1">
            <a:spLocks/>
          </p:cNvSpPr>
          <p:nvPr/>
        </p:nvSpPr>
        <p:spPr>
          <a:xfrm>
            <a:off x="4576633" y="2335031"/>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Ústředna</a:t>
            </a:r>
            <a:endParaRPr lang="cs-CZ" sz="2800" dirty="0"/>
          </a:p>
        </p:txBody>
      </p:sp>
      <p:sp>
        <p:nvSpPr>
          <p:cNvPr id="6" name="Podnadpis 2"/>
          <p:cNvSpPr txBox="1">
            <a:spLocks/>
          </p:cNvSpPr>
          <p:nvPr/>
        </p:nvSpPr>
        <p:spPr>
          <a:xfrm>
            <a:off x="498409" y="2335031"/>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Komunikátor</a:t>
            </a:r>
            <a:endParaRPr lang="cs-CZ" sz="2800" dirty="0"/>
          </a:p>
        </p:txBody>
      </p:sp>
      <p:sp>
        <p:nvSpPr>
          <p:cNvPr id="7" name="Podnadpis 2"/>
          <p:cNvSpPr txBox="1">
            <a:spLocks/>
          </p:cNvSpPr>
          <p:nvPr/>
        </p:nvSpPr>
        <p:spPr>
          <a:xfrm>
            <a:off x="8654857" y="2360325"/>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Ovladač</a:t>
            </a:r>
            <a:endParaRPr lang="cs-CZ" sz="2800" dirty="0"/>
          </a:p>
        </p:txBody>
      </p:sp>
      <p:sp>
        <p:nvSpPr>
          <p:cNvPr id="8" name="Podnadpis 2"/>
          <p:cNvSpPr txBox="1">
            <a:spLocks/>
          </p:cNvSpPr>
          <p:nvPr/>
        </p:nvSpPr>
        <p:spPr>
          <a:xfrm>
            <a:off x="498409" y="5629304"/>
            <a:ext cx="1805880"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Detektor</a:t>
            </a:r>
            <a:endParaRPr lang="cs-CZ" sz="2800" dirty="0"/>
          </a:p>
        </p:txBody>
      </p:sp>
      <p:sp>
        <p:nvSpPr>
          <p:cNvPr id="9" name="Podnadpis 2"/>
          <p:cNvSpPr txBox="1">
            <a:spLocks/>
          </p:cNvSpPr>
          <p:nvPr/>
        </p:nvSpPr>
        <p:spPr>
          <a:xfrm>
            <a:off x="9887706" y="5629304"/>
            <a:ext cx="1805880"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Detektor</a:t>
            </a:r>
            <a:endParaRPr lang="cs-CZ" sz="2800" dirty="0"/>
          </a:p>
        </p:txBody>
      </p:sp>
      <p:pic>
        <p:nvPicPr>
          <p:cNvPr id="3" name="Obrázek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48" y="2772128"/>
            <a:ext cx="2314488" cy="2314488"/>
          </a:xfrm>
          <a:prstGeom prst="rect">
            <a:avLst/>
          </a:prstGeom>
        </p:spPr>
      </p:pic>
      <p:pic>
        <p:nvPicPr>
          <p:cNvPr id="4" name="Obrázek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7652" y="3572828"/>
            <a:ext cx="1122994" cy="1294009"/>
          </a:xfrm>
          <a:prstGeom prst="rect">
            <a:avLst/>
          </a:prstGeom>
        </p:spPr>
      </p:pic>
      <p:pic>
        <p:nvPicPr>
          <p:cNvPr id="10" name="Obrázek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1713" y="5531889"/>
            <a:ext cx="1056418" cy="1022804"/>
          </a:xfrm>
          <a:prstGeom prst="rect">
            <a:avLst/>
          </a:prstGeom>
        </p:spPr>
      </p:pic>
      <p:pic>
        <p:nvPicPr>
          <p:cNvPr id="11" name="Obrázek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8904" y="5531889"/>
            <a:ext cx="1051906" cy="1018436"/>
          </a:xfrm>
          <a:prstGeom prst="rect">
            <a:avLst/>
          </a:prstGeom>
        </p:spPr>
      </p:pic>
    </p:spTree>
    <p:extLst>
      <p:ext uri="{BB962C8B-B14F-4D97-AF65-F5344CB8AC3E}">
        <p14:creationId xmlns:p14="http://schemas.microsoft.com/office/powerpoint/2010/main" val="3906845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Firmware </a:t>
            </a:r>
            <a:r>
              <a:rPr lang="cs-CZ" sz="4800" dirty="0"/>
              <a:t>ústředny (</a:t>
            </a:r>
            <a:r>
              <a:rPr lang="cs-CZ" sz="4800" dirty="0" err="1"/>
              <a:t>Arduino</a:t>
            </a:r>
            <a:r>
              <a:rPr lang="cs-CZ" sz="4800" dirty="0"/>
              <a:t>)</a:t>
            </a:r>
          </a:p>
        </p:txBody>
      </p:sp>
    </p:spTree>
    <p:extLst>
      <p:ext uri="{BB962C8B-B14F-4D97-AF65-F5344CB8AC3E}">
        <p14:creationId xmlns:p14="http://schemas.microsoft.com/office/powerpoint/2010/main" val="2770520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a:t>
            </a:r>
            <a:r>
              <a:rPr lang="cs-CZ" sz="2000" dirty="0" smtClean="0"/>
              <a:t>problematikou a rešerše</a:t>
            </a:r>
            <a:endParaRPr lang="cs-CZ" sz="2000" dirty="0"/>
          </a:p>
        </p:txBody>
      </p:sp>
      <p:sp>
        <p:nvSpPr>
          <p:cNvPr id="8" name="Podnadpis 2"/>
          <p:cNvSpPr txBox="1">
            <a:spLocks/>
          </p:cNvSpPr>
          <p:nvPr/>
        </p:nvSpPr>
        <p:spPr>
          <a:xfrm>
            <a:off x="155923" y="2180146"/>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5" y="3110879"/>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a:t>
            </a:r>
            <a:r>
              <a:rPr lang="cs-CZ" sz="2000" dirty="0" smtClean="0"/>
              <a:t>webové aplikace (Web)</a:t>
            </a:r>
            <a:endParaRPr lang="cs-CZ" sz="2000" dirty="0"/>
          </a:p>
        </p:txBody>
      </p:sp>
      <p:sp>
        <p:nvSpPr>
          <p:cNvPr id="38" name="Podnadpis 2"/>
          <p:cNvSpPr txBox="1">
            <a:spLocks/>
          </p:cNvSpPr>
          <p:nvPr/>
        </p:nvSpPr>
        <p:spPr>
          <a:xfrm>
            <a:off x="155923" y="5881708"/>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214462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a:t>Komunikační API</a:t>
            </a:r>
          </a:p>
        </p:txBody>
      </p:sp>
      <p:graphicFrame>
        <p:nvGraphicFramePr>
          <p:cNvPr id="2" name="Tabulka 1"/>
          <p:cNvGraphicFramePr>
            <a:graphicFrameLocks noGrp="1"/>
          </p:cNvGraphicFramePr>
          <p:nvPr>
            <p:extLst>
              <p:ext uri="{D42A27DB-BD31-4B8C-83A1-F6EECF244321}">
                <p14:modId xmlns:p14="http://schemas.microsoft.com/office/powerpoint/2010/main" val="1095303399"/>
              </p:ext>
            </p:extLst>
          </p:nvPr>
        </p:nvGraphicFramePr>
        <p:xfrm>
          <a:off x="422165" y="2369789"/>
          <a:ext cx="11347668" cy="3809051"/>
        </p:xfrm>
        <a:graphic>
          <a:graphicData uri="http://schemas.openxmlformats.org/drawingml/2006/table">
            <a:tbl>
              <a:tblPr firstRow="1" bandRow="1">
                <a:tableStyleId>{2D5ABB26-0587-4C30-8999-92F81FD0307C}</a:tableStyleId>
              </a:tblPr>
              <a:tblGrid>
                <a:gridCol w="2836917">
                  <a:extLst>
                    <a:ext uri="{9D8B030D-6E8A-4147-A177-3AD203B41FA5}">
                      <a16:colId xmlns:a16="http://schemas.microsoft.com/office/drawing/2014/main" val="4148163066"/>
                    </a:ext>
                  </a:extLst>
                </a:gridCol>
                <a:gridCol w="2836917">
                  <a:extLst>
                    <a:ext uri="{9D8B030D-6E8A-4147-A177-3AD203B41FA5}">
                      <a16:colId xmlns:a16="http://schemas.microsoft.com/office/drawing/2014/main" val="3555131239"/>
                    </a:ext>
                  </a:extLst>
                </a:gridCol>
                <a:gridCol w="2836917">
                  <a:extLst>
                    <a:ext uri="{9D8B030D-6E8A-4147-A177-3AD203B41FA5}">
                      <a16:colId xmlns:a16="http://schemas.microsoft.com/office/drawing/2014/main" val="2387938179"/>
                    </a:ext>
                  </a:extLst>
                </a:gridCol>
                <a:gridCol w="2836917">
                  <a:extLst>
                    <a:ext uri="{9D8B030D-6E8A-4147-A177-3AD203B41FA5}">
                      <a16:colId xmlns:a16="http://schemas.microsoft.com/office/drawing/2014/main" val="2110252471"/>
                    </a:ext>
                  </a:extLst>
                </a:gridCol>
              </a:tblGrid>
              <a:tr h="977476">
                <a:tc>
                  <a:txBody>
                    <a:bodyPr/>
                    <a:lstStyle/>
                    <a:p>
                      <a:pPr algn="ctr"/>
                      <a:r>
                        <a:rPr lang="cs-CZ" dirty="0" smtClean="0"/>
                        <a:t>Dotaz</a:t>
                      </a:r>
                      <a:endParaRPr lang="cs-CZ" dirty="0"/>
                    </a:p>
                  </a:txBody>
                  <a:tcPr anchor="ctr">
                    <a:solidFill>
                      <a:srgbClr val="FF0000">
                        <a:alpha val="66000"/>
                      </a:srgbClr>
                    </a:solidFill>
                  </a:tcPr>
                </a:tc>
                <a:tc>
                  <a:txBody>
                    <a:bodyPr/>
                    <a:lstStyle/>
                    <a:p>
                      <a:pPr algn="ctr"/>
                      <a:r>
                        <a:rPr lang="cs-CZ" dirty="0" smtClean="0"/>
                        <a:t>Parametry</a:t>
                      </a:r>
                      <a:endParaRPr lang="cs-CZ" dirty="0"/>
                    </a:p>
                  </a:txBody>
                  <a:tcPr anchor="ctr">
                    <a:solidFill>
                      <a:srgbClr val="FF0000">
                        <a:alpha val="66000"/>
                      </a:srgbClr>
                    </a:solidFill>
                  </a:tcPr>
                </a:tc>
                <a:tc>
                  <a:txBody>
                    <a:bodyPr/>
                    <a:lstStyle/>
                    <a:p>
                      <a:pPr algn="ctr"/>
                      <a:r>
                        <a:rPr lang="cs-CZ" dirty="0" smtClean="0"/>
                        <a:t>Popis</a:t>
                      </a:r>
                      <a:endParaRPr lang="cs-CZ" dirty="0"/>
                    </a:p>
                  </a:txBody>
                  <a:tcPr anchor="ctr">
                    <a:solidFill>
                      <a:srgbClr val="FF0000">
                        <a:alpha val="66000"/>
                      </a:srgbClr>
                    </a:solidFill>
                  </a:tcPr>
                </a:tc>
                <a:tc>
                  <a:txBody>
                    <a:bodyPr/>
                    <a:lstStyle/>
                    <a:p>
                      <a:pPr algn="ctr"/>
                      <a:r>
                        <a:rPr lang="cs-CZ" dirty="0" smtClean="0"/>
                        <a:t>Vrací</a:t>
                      </a:r>
                      <a:endParaRPr lang="cs-CZ" dirty="0"/>
                    </a:p>
                  </a:txBody>
                  <a:tcPr anchor="ctr">
                    <a:solidFill>
                      <a:srgbClr val="FF0000">
                        <a:alpha val="66000"/>
                      </a:srgbClr>
                    </a:solidFill>
                  </a:tcPr>
                </a:tc>
                <a:extLst>
                  <a:ext uri="{0D108BD9-81ED-4DB2-BD59-A6C34878D82A}">
                    <a16:rowId xmlns:a16="http://schemas.microsoft.com/office/drawing/2014/main" val="1767074347"/>
                  </a:ext>
                </a:extLst>
              </a:tr>
              <a:tr h="566315">
                <a:tc>
                  <a:txBody>
                    <a:bodyPr/>
                    <a:lstStyle/>
                    <a:p>
                      <a:pPr algn="ctr"/>
                      <a:r>
                        <a:rPr lang="cs-CZ" dirty="0" err="1" smtClean="0"/>
                        <a:t>GetAllSensors</a:t>
                      </a:r>
                      <a:r>
                        <a:rPr lang="cs-CZ" dirty="0" smtClean="0"/>
                        <a:t>()</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Vrací list všech senzorů</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 pin, </a:t>
                      </a:r>
                      <a:r>
                        <a:rPr lang="cs-CZ" dirty="0" err="1" smtClean="0"/>
                        <a:t>name</a:t>
                      </a:r>
                      <a:r>
                        <a:rPr lang="cs-CZ" dirty="0" smtClean="0"/>
                        <a:t>, </a:t>
                      </a:r>
                      <a:r>
                        <a:rPr lang="cs-CZ" dirty="0" err="1" smtClean="0"/>
                        <a:t>state</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3851740896"/>
                  </a:ext>
                </a:extLst>
              </a:tr>
              <a:tr h="566315">
                <a:tc>
                  <a:txBody>
                    <a:bodyPr/>
                    <a:lstStyle/>
                    <a:p>
                      <a:pPr algn="ctr"/>
                      <a:r>
                        <a:rPr lang="cs-CZ" sz="1800" b="0" i="0" u="none" strike="noStrike" kern="1200" baseline="0" dirty="0" err="1" smtClean="0">
                          <a:solidFill>
                            <a:schemeClr val="tx1"/>
                          </a:solidFill>
                          <a:latin typeface="+mn-lt"/>
                          <a:ea typeface="+mn-ea"/>
                          <a:cs typeface="+mn-cs"/>
                        </a:rPr>
                        <a:t>SetSensorName</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 </a:t>
                      </a:r>
                      <a:r>
                        <a:rPr lang="cs-CZ" dirty="0" err="1" smtClean="0"/>
                        <a:t>name</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Změna jména</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OK, ERROR</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2789438052"/>
                  </a:ext>
                </a:extLst>
              </a:tr>
              <a:tr h="566315">
                <a:tc>
                  <a:txBody>
                    <a:bodyPr/>
                    <a:lstStyle/>
                    <a:p>
                      <a:pPr algn="ctr"/>
                      <a:r>
                        <a:rPr lang="cs-CZ" sz="1800" b="0" i="0" u="none" strike="noStrike" kern="1200" baseline="0" dirty="0" err="1" smtClean="0">
                          <a:solidFill>
                            <a:schemeClr val="tx1"/>
                          </a:solidFill>
                          <a:latin typeface="+mn-lt"/>
                          <a:ea typeface="+mn-ea"/>
                          <a:cs typeface="+mn-cs"/>
                        </a:rPr>
                        <a:t>AddSensor</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pin, </a:t>
                      </a:r>
                      <a:r>
                        <a:rPr lang="cs-CZ" dirty="0" err="1" smtClean="0"/>
                        <a:t>name</a:t>
                      </a:r>
                      <a:r>
                        <a:rPr lang="cs-CZ" dirty="0" smtClean="0"/>
                        <a:t>, type</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Přidání nového</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OK, ERROR</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2966297744"/>
                  </a:ext>
                </a:extLst>
              </a:tr>
              <a:tr h="566315">
                <a:tc>
                  <a:txBody>
                    <a:bodyPr/>
                    <a:lstStyle/>
                    <a:p>
                      <a:pPr algn="ctr"/>
                      <a:r>
                        <a:rPr lang="cs-CZ" sz="1800" b="0" i="0" u="none" strike="noStrike" kern="1200" baseline="0" dirty="0" err="1" smtClean="0">
                          <a:solidFill>
                            <a:schemeClr val="tx1"/>
                          </a:solidFill>
                          <a:latin typeface="+mn-lt"/>
                          <a:ea typeface="+mn-ea"/>
                          <a:cs typeface="+mn-cs"/>
                        </a:rPr>
                        <a:t>DeleteSensor</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Smazání</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smtClean="0"/>
                        <a:t>OK, ERROR</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3390699892"/>
                  </a:ext>
                </a:extLst>
              </a:tr>
              <a:tr h="566315">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extLst>
                  <a:ext uri="{0D108BD9-81ED-4DB2-BD59-A6C34878D82A}">
                    <a16:rowId xmlns:a16="http://schemas.microsoft.com/office/drawing/2014/main" val="1023442365"/>
                  </a:ext>
                </a:extLst>
              </a:tr>
            </a:tbl>
          </a:graphicData>
        </a:graphic>
      </p:graphicFrame>
    </p:spTree>
    <p:extLst>
      <p:ext uri="{BB962C8B-B14F-4D97-AF65-F5344CB8AC3E}">
        <p14:creationId xmlns:p14="http://schemas.microsoft.com/office/powerpoint/2010/main" val="2732761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Vytvoření prototypu</a:t>
            </a:r>
            <a:endParaRPr lang="cs-CZ" sz="4800" dirty="0"/>
          </a:p>
        </p:txBody>
      </p:sp>
    </p:spTree>
    <p:extLst>
      <p:ext uri="{BB962C8B-B14F-4D97-AF65-F5344CB8AC3E}">
        <p14:creationId xmlns:p14="http://schemas.microsoft.com/office/powerpoint/2010/main" val="1836869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Blokové schéma ústředny</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
        <p:nvSpPr>
          <p:cNvPr id="20" name="TextovéPole 19"/>
          <p:cNvSpPr txBox="1"/>
          <p:nvPr/>
        </p:nvSpPr>
        <p:spPr>
          <a:xfrm>
            <a:off x="419002"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Komunikační zařízení</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4295999"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Arduino</a:t>
            </a:r>
            <a:r>
              <a:rPr lang="cs-CZ" b="1" dirty="0" smtClean="0">
                <a:solidFill>
                  <a:schemeClr val="tx1"/>
                </a:solidFill>
                <a:latin typeface="Courier New" panose="02070309020205020404" pitchFamily="49" charset="0"/>
                <a:cs typeface="Courier New" panose="02070309020205020404" pitchFamily="49" charset="0"/>
              </a:rPr>
              <a:t> </a:t>
            </a:r>
            <a:r>
              <a:rPr lang="cs-CZ" b="1" dirty="0" err="1" smtClean="0">
                <a:solidFill>
                  <a:schemeClr val="tx1"/>
                </a:solidFill>
                <a:latin typeface="Courier New" panose="02070309020205020404" pitchFamily="49" charset="0"/>
                <a:cs typeface="Courier New" panose="02070309020205020404" pitchFamily="49" charset="0"/>
              </a:rPr>
              <a:t>Uno</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8172996"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Periferie</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1156934" y="3558086"/>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USB</a:t>
            </a: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1156934" y="4955866"/>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GPRS Modul</a:t>
            </a: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3" name="TextovéPole 32"/>
          <p:cNvSpPr txBox="1"/>
          <p:nvPr/>
        </p:nvSpPr>
        <p:spPr>
          <a:xfrm>
            <a:off x="5033931" y="3558086"/>
            <a:ext cx="2124136" cy="2308324"/>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ATmega328P</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8910928" y="355808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Dveřní čidlo</a:t>
            </a:r>
          </a:p>
        </p:txBody>
      </p:sp>
      <p:sp>
        <p:nvSpPr>
          <p:cNvPr id="35" name="TextovéPole 34"/>
          <p:cNvSpPr txBox="1"/>
          <p:nvPr/>
        </p:nvSpPr>
        <p:spPr>
          <a:xfrm>
            <a:off x="8910928" y="45275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Senzor pohybu</a:t>
            </a:r>
          </a:p>
        </p:txBody>
      </p:sp>
      <p:sp>
        <p:nvSpPr>
          <p:cNvPr id="36" name="TextovéPole 35"/>
          <p:cNvSpPr txBox="1"/>
          <p:nvPr/>
        </p:nvSpPr>
        <p:spPr>
          <a:xfrm>
            <a:off x="8910928" y="5497078"/>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Spínací prvek</a:t>
            </a:r>
          </a:p>
        </p:txBody>
      </p:sp>
      <p:cxnSp>
        <p:nvCxnSpPr>
          <p:cNvPr id="3" name="Přímá spojnice se šipkou 2"/>
          <p:cNvCxnSpPr>
            <a:stCxn id="30" idx="3"/>
            <a:endCxn id="33" idx="1"/>
          </p:cNvCxnSpPr>
          <p:nvPr/>
        </p:nvCxnSpPr>
        <p:spPr>
          <a:xfrm>
            <a:off x="3281070" y="4019751"/>
            <a:ext cx="1752861" cy="6924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Přímá spojnice se šipkou 5"/>
          <p:cNvCxnSpPr>
            <a:stCxn id="33" idx="1"/>
            <a:endCxn id="32" idx="3"/>
          </p:cNvCxnSpPr>
          <p:nvPr/>
        </p:nvCxnSpPr>
        <p:spPr>
          <a:xfrm flipH="1">
            <a:off x="3281070" y="4712248"/>
            <a:ext cx="1752861" cy="70528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se šipkou 7"/>
          <p:cNvCxnSpPr>
            <a:stCxn id="33" idx="3"/>
            <a:endCxn id="34" idx="1"/>
          </p:cNvCxnSpPr>
          <p:nvPr/>
        </p:nvCxnSpPr>
        <p:spPr>
          <a:xfrm flipV="1">
            <a:off x="7158067" y="3742752"/>
            <a:ext cx="1752861" cy="9694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Přímá spojnice se šipkou 10"/>
          <p:cNvCxnSpPr>
            <a:stCxn id="33" idx="3"/>
            <a:endCxn id="35" idx="1"/>
          </p:cNvCxnSpPr>
          <p:nvPr/>
        </p:nvCxnSpPr>
        <p:spPr>
          <a:xfrm>
            <a:off x="7158067" y="4712248"/>
            <a:ext cx="175286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Přímá spojnice se šipkou 13"/>
          <p:cNvCxnSpPr>
            <a:stCxn id="33" idx="3"/>
          </p:cNvCxnSpPr>
          <p:nvPr/>
        </p:nvCxnSpPr>
        <p:spPr>
          <a:xfrm>
            <a:off x="7158067" y="4712248"/>
            <a:ext cx="1752861" cy="9694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Přímá spojnice se šipkou 16"/>
          <p:cNvCxnSpPr>
            <a:stCxn id="30" idx="1"/>
          </p:cNvCxnSpPr>
          <p:nvPr/>
        </p:nvCxnSpPr>
        <p:spPr>
          <a:xfrm flipH="1">
            <a:off x="0" y="4019751"/>
            <a:ext cx="115693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Přímá spojnice se šipkou 39"/>
          <p:cNvCxnSpPr>
            <a:stCxn id="32" idx="1"/>
          </p:cNvCxnSpPr>
          <p:nvPr/>
        </p:nvCxnSpPr>
        <p:spPr>
          <a:xfrm flipH="1">
            <a:off x="-1" y="5417531"/>
            <a:ext cx="115693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5725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7"/>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Prototyp</a:t>
            </a:r>
            <a:br>
              <a:rPr lang="cs-CZ" sz="2800" dirty="0" smtClean="0"/>
            </a:br>
            <a:r>
              <a:rPr lang="cs-CZ" sz="2800" dirty="0" smtClean="0"/>
              <a:t>centrály</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086363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Řídící </a:t>
            </a:r>
            <a:br>
              <a:rPr lang="cs-CZ" sz="2800" dirty="0" smtClean="0"/>
            </a:br>
            <a:r>
              <a:rPr lang="cs-CZ" sz="2800" dirty="0" smtClean="0"/>
              <a:t>jednotka</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424702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304394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Senzor PIR</a:t>
            </a:r>
            <a:r>
              <a:rPr lang="cs-CZ" sz="2800" dirty="0"/>
              <a:t/>
            </a:r>
            <a:br>
              <a:rPr lang="cs-CZ" sz="2800" dirty="0"/>
            </a:br>
            <a:r>
              <a:rPr lang="cs-CZ" sz="2800" dirty="0" smtClean="0"/>
              <a:t>a kontrolní</a:t>
            </a:r>
            <a:br>
              <a:rPr lang="cs-CZ" sz="2800" dirty="0" smtClean="0"/>
            </a:br>
            <a:r>
              <a:rPr lang="cs-CZ" sz="2800" dirty="0" smtClean="0"/>
              <a:t>dioda</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914278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902791"/>
            <a:ext cx="7700207"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304394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Dveřní čidlo</a:t>
            </a:r>
            <a:r>
              <a:rPr lang="cs-CZ" sz="2800" dirty="0"/>
              <a:t/>
            </a:r>
            <a:br>
              <a:rPr lang="cs-CZ" sz="2800" dirty="0"/>
            </a:br>
            <a:r>
              <a:rPr lang="cs-CZ" sz="2800" dirty="0" smtClean="0"/>
              <a:t>a kontrolní</a:t>
            </a:r>
            <a:br>
              <a:rPr lang="cs-CZ" sz="2800" dirty="0" smtClean="0"/>
            </a:br>
            <a:r>
              <a:rPr lang="cs-CZ" sz="2800" dirty="0" smtClean="0"/>
              <a:t>dioda</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1483368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902791"/>
            <a:ext cx="7700207"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20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a:p>
          <a:p>
            <a:endParaRPr lang="cs-CZ" sz="2800" dirty="0"/>
          </a:p>
          <a:p>
            <a:r>
              <a:rPr lang="cs-CZ" sz="2800" dirty="0" smtClean="0"/>
              <a:t>Spínací</a:t>
            </a:r>
            <a:br>
              <a:rPr lang="cs-CZ" sz="2800" dirty="0" smtClean="0"/>
            </a:br>
            <a:r>
              <a:rPr lang="cs-CZ" sz="2800" dirty="0" smtClean="0"/>
              <a:t>prvek</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2872394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Desktopová aplikace (Windows</a:t>
            </a:r>
            <a:r>
              <a:rPr lang="cs-CZ" sz="4800" dirty="0"/>
              <a:t>)</a:t>
            </a:r>
          </a:p>
        </p:txBody>
      </p:sp>
    </p:spTree>
    <p:extLst>
      <p:ext uri="{BB962C8B-B14F-4D97-AF65-F5344CB8AC3E}">
        <p14:creationId xmlns:p14="http://schemas.microsoft.com/office/powerpoint/2010/main" val="4064751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a:t>Blokové schéma desktopové aplikace</a:t>
            </a:r>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
        <p:nvSpPr>
          <p:cNvPr id="20" name="TextovéPole 19"/>
          <p:cNvSpPr txBox="1"/>
          <p:nvPr/>
        </p:nvSpPr>
        <p:spPr>
          <a:xfrm>
            <a:off x="419002"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Arduino</a:t>
            </a:r>
            <a:r>
              <a:rPr lang="cs-CZ" b="1" dirty="0" smtClean="0">
                <a:solidFill>
                  <a:schemeClr val="tx1"/>
                </a:solidFill>
                <a:latin typeface="Courier New" panose="02070309020205020404" pitchFamily="49" charset="0"/>
                <a:cs typeface="Courier New" panose="02070309020205020404" pitchFamily="49" charset="0"/>
              </a:rPr>
              <a:t> </a:t>
            </a:r>
            <a:r>
              <a:rPr lang="cs-CZ" b="1" dirty="0" err="1" smtClean="0">
                <a:solidFill>
                  <a:schemeClr val="tx1"/>
                </a:solidFill>
                <a:latin typeface="Courier New" panose="02070309020205020404" pitchFamily="49" charset="0"/>
                <a:cs typeface="Courier New" panose="02070309020205020404" pitchFamily="49" charset="0"/>
              </a:rPr>
              <a:t>Connector</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4295999"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Windows </a:t>
            </a:r>
            <a:r>
              <a:rPr lang="cs-CZ" b="1" dirty="0" err="1" smtClean="0">
                <a:solidFill>
                  <a:schemeClr val="tx1"/>
                </a:solidFill>
                <a:latin typeface="Courier New" panose="02070309020205020404" pitchFamily="49" charset="0"/>
                <a:cs typeface="Courier New" panose="02070309020205020404" pitchFamily="49" charset="0"/>
              </a:rPr>
              <a:t>Forms</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8172996"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UserControls</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a:t>
            </a: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1156934" y="3558086"/>
            <a:ext cx="2124136" cy="1200329"/>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SerialPort</a:t>
            </a:r>
            <a:r>
              <a:rPr lang="cs-CZ" dirty="0">
                <a:solidFill>
                  <a:schemeClr val="tx1"/>
                </a:solidFill>
                <a:latin typeface="Courier New" panose="02070309020205020404" pitchFamily="49" charset="0"/>
                <a:cs typeface="Courier New" panose="02070309020205020404" pitchFamily="49" charset="0"/>
              </a:rPr>
              <a:t/>
            </a:r>
            <a:br>
              <a:rPr lang="cs-CZ" dirty="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Connection</a:t>
            </a: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1156934" y="4955866"/>
            <a:ext cx="2124136" cy="1200329"/>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a:solidFill>
                  <a:schemeClr val="tx1"/>
                </a:solidFill>
                <a:latin typeface="Courier New" panose="02070309020205020404" pitchFamily="49" charset="0"/>
                <a:cs typeface="Courier New" panose="02070309020205020404" pitchFamily="49" charset="0"/>
              </a:rPr>
              <a:t/>
            </a:r>
            <a:br>
              <a:rPr lang="cs-CZ" dirty="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Arduino</a:t>
            </a:r>
            <a:r>
              <a:rPr lang="cs-CZ" dirty="0" smtClean="0">
                <a:solidFill>
                  <a:schemeClr val="tx1"/>
                </a:solidFill>
                <a:latin typeface="Courier New" panose="02070309020205020404" pitchFamily="49" charset="0"/>
                <a:cs typeface="Courier New" panose="02070309020205020404" pitchFamily="49" charset="0"/>
              </a:rPr>
              <a:t> </a:t>
            </a:r>
            <a:r>
              <a:rPr lang="cs-CZ" dirty="0" err="1" smtClean="0">
                <a:solidFill>
                  <a:schemeClr val="tx1"/>
                </a:solidFill>
                <a:latin typeface="Courier New" panose="02070309020205020404" pitchFamily="49" charset="0"/>
                <a:cs typeface="Courier New" panose="02070309020205020404" pitchFamily="49" charset="0"/>
              </a:rPr>
              <a:t>Operations</a:t>
            </a: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8910927" y="351346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Connection</a:t>
            </a: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5" name="TextovéPole 34"/>
          <p:cNvSpPr txBox="1"/>
          <p:nvPr/>
        </p:nvSpPr>
        <p:spPr>
          <a:xfrm>
            <a:off x="8910927" y="39637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Overview</a:t>
            </a: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6" name="TextovéPole 35"/>
          <p:cNvSpPr txBox="1"/>
          <p:nvPr/>
        </p:nvSpPr>
        <p:spPr>
          <a:xfrm>
            <a:off x="8910927" y="4414098"/>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Features</a:t>
            </a: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3" name="Přímá spojnice se šipkou 2"/>
          <p:cNvCxnSpPr>
            <a:stCxn id="30" idx="2"/>
            <a:endCxn id="32" idx="0"/>
          </p:cNvCxnSpPr>
          <p:nvPr/>
        </p:nvCxnSpPr>
        <p:spPr>
          <a:xfrm>
            <a:off x="2219002" y="4758415"/>
            <a:ext cx="0" cy="19745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Přímá spojnice se šipkou 5"/>
          <p:cNvCxnSpPr>
            <a:stCxn id="37" idx="1"/>
            <a:endCxn id="32" idx="3"/>
          </p:cNvCxnSpPr>
          <p:nvPr/>
        </p:nvCxnSpPr>
        <p:spPr>
          <a:xfrm flipH="1">
            <a:off x="3281070" y="5556030"/>
            <a:ext cx="175286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se šipkou 7"/>
          <p:cNvCxnSpPr>
            <a:endCxn id="36" idx="1"/>
          </p:cNvCxnSpPr>
          <p:nvPr/>
        </p:nvCxnSpPr>
        <p:spPr>
          <a:xfrm flipV="1">
            <a:off x="7181637" y="4598764"/>
            <a:ext cx="1729290" cy="9572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Přímá spojnice se šipkou 10"/>
          <p:cNvCxnSpPr/>
          <p:nvPr/>
        </p:nvCxnSpPr>
        <p:spPr>
          <a:xfrm flipV="1">
            <a:off x="7158067" y="5049048"/>
            <a:ext cx="1752861" cy="5069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Přímá spojnice se šipkou 13"/>
          <p:cNvCxnSpPr>
            <a:stCxn id="37" idx="3"/>
            <a:endCxn id="42" idx="1"/>
          </p:cNvCxnSpPr>
          <p:nvPr/>
        </p:nvCxnSpPr>
        <p:spPr>
          <a:xfrm flipV="1">
            <a:off x="7158067" y="5499332"/>
            <a:ext cx="1752860" cy="566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Přímá spojnice se šipkou 16"/>
          <p:cNvCxnSpPr/>
          <p:nvPr/>
        </p:nvCxnSpPr>
        <p:spPr>
          <a:xfrm flipH="1">
            <a:off x="-1" y="4167861"/>
            <a:ext cx="115693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Přímá spojnice se šipkou 39"/>
          <p:cNvCxnSpPr/>
          <p:nvPr/>
        </p:nvCxnSpPr>
        <p:spPr>
          <a:xfrm flipH="1">
            <a:off x="0" y="5556030"/>
            <a:ext cx="115693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TextovéPole 30"/>
          <p:cNvSpPr txBox="1"/>
          <p:nvPr/>
        </p:nvSpPr>
        <p:spPr>
          <a:xfrm>
            <a:off x="5033931" y="3511919"/>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GUI</a:t>
            </a: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7" name="TextovéPole 36"/>
          <p:cNvSpPr txBox="1"/>
          <p:nvPr/>
        </p:nvSpPr>
        <p:spPr>
          <a:xfrm>
            <a:off x="5033931" y="5094365"/>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err="1" smtClean="0">
                <a:solidFill>
                  <a:schemeClr val="tx1"/>
                </a:solidFill>
                <a:latin typeface="Courier New" panose="02070309020205020404" pitchFamily="49" charset="0"/>
                <a:cs typeface="Courier New" panose="02070309020205020404" pitchFamily="49" charset="0"/>
              </a:rPr>
              <a:t>Logic</a:t>
            </a: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38" name="Přímá spojnice se šipkou 37"/>
          <p:cNvCxnSpPr>
            <a:stCxn id="31" idx="2"/>
            <a:endCxn id="37" idx="0"/>
          </p:cNvCxnSpPr>
          <p:nvPr/>
        </p:nvCxnSpPr>
        <p:spPr>
          <a:xfrm>
            <a:off x="6095999" y="4435249"/>
            <a:ext cx="0" cy="659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ovéPole 40"/>
          <p:cNvSpPr txBox="1"/>
          <p:nvPr/>
        </p:nvSpPr>
        <p:spPr>
          <a:xfrm>
            <a:off x="8910927" y="48643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Sensor</a:t>
            </a:r>
          </a:p>
        </p:txBody>
      </p:sp>
      <p:sp>
        <p:nvSpPr>
          <p:cNvPr id="42" name="TextovéPole 41"/>
          <p:cNvSpPr txBox="1"/>
          <p:nvPr/>
        </p:nvSpPr>
        <p:spPr>
          <a:xfrm>
            <a:off x="8910927" y="531466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Switch</a:t>
            </a: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51" name="Přímá spojnice se šipkou 50"/>
          <p:cNvCxnSpPr>
            <a:endCxn id="35" idx="1"/>
          </p:cNvCxnSpPr>
          <p:nvPr/>
        </p:nvCxnSpPr>
        <p:spPr>
          <a:xfrm flipV="1">
            <a:off x="7181636" y="4148448"/>
            <a:ext cx="1729291" cy="14075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Přímá spojnice se šipkou 53"/>
          <p:cNvCxnSpPr>
            <a:stCxn id="37" idx="3"/>
            <a:endCxn id="34" idx="1"/>
          </p:cNvCxnSpPr>
          <p:nvPr/>
        </p:nvCxnSpPr>
        <p:spPr>
          <a:xfrm flipV="1">
            <a:off x="7158067" y="3698132"/>
            <a:ext cx="1752860" cy="18578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315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a:t>Seznámení s problematikou a rešerše</a:t>
            </a:r>
          </a:p>
        </p:txBody>
      </p:sp>
    </p:spTree>
    <p:extLst>
      <p:ext uri="{BB962C8B-B14F-4D97-AF65-F5344CB8AC3E}">
        <p14:creationId xmlns:p14="http://schemas.microsoft.com/office/powerpoint/2010/main" val="2600481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993"/>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5825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993"/>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9749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3"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387" y="4051013"/>
            <a:ext cx="3939061" cy="1459706"/>
          </a:xfrm>
          <a:prstGeom prst="rect">
            <a:avLst/>
          </a:prstGeom>
          <a:ln>
            <a:noFill/>
          </a:ln>
          <a:effectLst>
            <a:outerShdw blurRad="292100" dist="139700" dir="2700000" algn="tl" rotWithShape="0">
              <a:srgbClr val="333333">
                <a:alpha val="65000"/>
              </a:srgbClr>
            </a:outerShdw>
          </a:effectLst>
        </p:spPr>
      </p:pic>
      <p:pic>
        <p:nvPicPr>
          <p:cNvPr id="4" name="Obráze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387" y="1739652"/>
            <a:ext cx="3939061" cy="1448973"/>
          </a:xfrm>
          <a:prstGeom prst="rect">
            <a:avLst/>
          </a:prstGeom>
          <a:ln>
            <a:noFill/>
          </a:ln>
          <a:effectLst>
            <a:outerShdw blurRad="292100" dist="139700" dir="2700000" algn="tl" rotWithShape="0">
              <a:srgbClr val="333333">
                <a:alpha val="65000"/>
              </a:srgbClr>
            </a:outerShdw>
          </a:effectLst>
        </p:spPr>
      </p:pic>
      <p:sp>
        <p:nvSpPr>
          <p:cNvPr id="5" name="Podnadpis 2"/>
          <p:cNvSpPr txBox="1">
            <a:spLocks/>
          </p:cNvSpPr>
          <p:nvPr/>
        </p:nvSpPr>
        <p:spPr>
          <a:xfrm>
            <a:off x="1557204" y="1021278"/>
            <a:ext cx="2981745"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a:p>
          <a:p>
            <a:r>
              <a:rPr lang="cs-CZ" sz="2800" dirty="0"/>
              <a:t/>
            </a:r>
            <a:br>
              <a:rPr lang="cs-CZ" sz="2800" dirty="0"/>
            </a:br>
            <a:r>
              <a:rPr lang="cs-CZ" sz="2800" dirty="0" smtClean="0"/>
              <a:t>Ukázka </a:t>
            </a:r>
            <a:br>
              <a:rPr lang="cs-CZ" sz="2800" dirty="0" smtClean="0"/>
            </a:br>
            <a:r>
              <a:rPr lang="cs-CZ" sz="2800" dirty="0" smtClean="0"/>
              <a:t>notifikací</a:t>
            </a:r>
          </a:p>
        </p:txBody>
      </p:sp>
      <p:sp>
        <p:nvSpPr>
          <p:cNvPr id="6" name="Podnadpis 2"/>
          <p:cNvSpPr txBox="1">
            <a:spLocks/>
          </p:cNvSpPr>
          <p:nvPr/>
        </p:nvSpPr>
        <p:spPr>
          <a:xfrm>
            <a:off x="1429200" y="1173600"/>
            <a:ext cx="3260332"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Desktopová aplikace</a:t>
            </a:r>
            <a:endParaRPr lang="cs-CZ" sz="2800" dirty="0"/>
          </a:p>
        </p:txBody>
      </p:sp>
    </p:spTree>
    <p:extLst>
      <p:ext uri="{BB962C8B-B14F-4D97-AF65-F5344CB8AC3E}">
        <p14:creationId xmlns:p14="http://schemas.microsoft.com/office/powerpoint/2010/main" val="39066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800"/>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0512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8" name="Obráze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800"/>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4960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Mobilní </a:t>
            </a:r>
            <a:r>
              <a:rPr lang="cs-CZ" sz="4800" dirty="0"/>
              <a:t>aplikace (Android)</a:t>
            </a:r>
          </a:p>
        </p:txBody>
      </p:sp>
    </p:spTree>
    <p:extLst>
      <p:ext uri="{BB962C8B-B14F-4D97-AF65-F5344CB8AC3E}">
        <p14:creationId xmlns:p14="http://schemas.microsoft.com/office/powerpoint/2010/main" val="3474929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761" y="1021278"/>
            <a:ext cx="3142878" cy="5587339"/>
          </a:xfrm>
          <a:prstGeom prst="rect">
            <a:avLst/>
          </a:prstGeom>
          <a:ln>
            <a:noFill/>
          </a:ln>
          <a:effectLst>
            <a:outerShdw blurRad="292100" dist="139700" dir="2700000" algn="tl" rotWithShape="0">
              <a:srgbClr val="333333">
                <a:alpha val="65000"/>
              </a:srgbClr>
            </a:outerShdw>
          </a:effectLst>
        </p:spPr>
      </p:pic>
      <p:sp>
        <p:nvSpPr>
          <p:cNvPr id="10"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Přehled</a:t>
            </a:r>
            <a:r>
              <a:rPr lang="cs-CZ" sz="2800" dirty="0"/>
              <a:t> </a:t>
            </a:r>
            <a:r>
              <a:rPr lang="cs-CZ" sz="2800" dirty="0" smtClean="0"/>
              <a:t>připojených zařízení</a:t>
            </a:r>
          </a:p>
        </p:txBody>
      </p:sp>
      <p:sp>
        <p:nvSpPr>
          <p:cNvPr id="11"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565881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3"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400" y="1021278"/>
            <a:ext cx="3143027" cy="5587604"/>
          </a:xfrm>
          <a:prstGeom prst="rect">
            <a:avLst/>
          </a:prstGeom>
          <a:ln>
            <a:noFill/>
          </a:ln>
          <a:effectLst>
            <a:outerShdw blurRad="292100" dist="139700" dir="2700000" algn="tl" rotWithShape="0">
              <a:srgbClr val="333333">
                <a:alpha val="65000"/>
              </a:srgbClr>
            </a:outerShdw>
          </a:effectLst>
        </p:spPr>
      </p:pic>
      <p:sp>
        <p:nvSpPr>
          <p:cNvPr id="5"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Detail </a:t>
            </a:r>
            <a:br>
              <a:rPr lang="cs-CZ" sz="2800" dirty="0" smtClean="0"/>
            </a:br>
            <a:r>
              <a:rPr lang="cs-CZ" sz="2800" dirty="0" smtClean="0"/>
              <a:t>vybraného zařízení</a:t>
            </a:r>
          </a:p>
        </p:txBody>
      </p:sp>
      <p:sp>
        <p:nvSpPr>
          <p:cNvPr id="6"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4098410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761" y="1021278"/>
            <a:ext cx="3142878" cy="5587339"/>
          </a:xfrm>
          <a:prstGeom prst="rect">
            <a:avLst/>
          </a:prstGeom>
          <a:ln>
            <a:noFill/>
          </a:ln>
          <a:effectLst>
            <a:outerShdw blurRad="292100" dist="139700" dir="2700000" algn="tl" rotWithShape="0">
              <a:srgbClr val="333333">
                <a:alpha val="65000"/>
              </a:srgbClr>
            </a:outerShdw>
          </a:effectLst>
        </p:spPr>
      </p:pic>
      <p:sp>
        <p:nvSpPr>
          <p:cNvPr id="10"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Přehled</a:t>
            </a:r>
            <a:r>
              <a:rPr lang="cs-CZ" sz="2800" dirty="0"/>
              <a:t> </a:t>
            </a:r>
            <a:r>
              <a:rPr lang="cs-CZ" sz="2800" dirty="0" smtClean="0"/>
              <a:t>připojených zařízení</a:t>
            </a:r>
          </a:p>
        </p:txBody>
      </p:sp>
      <p:sp>
        <p:nvSpPr>
          <p:cNvPr id="11"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1216762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Ukázka serveru (Windows)</a:t>
            </a:r>
            <a:endParaRPr lang="cs-CZ" sz="4800" dirty="0"/>
          </a:p>
        </p:txBody>
      </p:sp>
    </p:spTree>
    <p:extLst>
      <p:ext uri="{BB962C8B-B14F-4D97-AF65-F5344CB8AC3E}">
        <p14:creationId xmlns:p14="http://schemas.microsoft.com/office/powerpoint/2010/main" val="930057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Ústředna</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Tree>
    <p:extLst>
      <p:ext uri="{BB962C8B-B14F-4D97-AF65-F5344CB8AC3E}">
        <p14:creationId xmlns:p14="http://schemas.microsoft.com/office/powerpoint/2010/main" val="3636655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Serverový log</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860" y="2625471"/>
            <a:ext cx="9326277" cy="3639058"/>
          </a:xfrm>
          <a:prstGeom prst="rect">
            <a:avLst/>
          </a:prstGeom>
        </p:spPr>
      </p:pic>
    </p:spTree>
    <p:extLst>
      <p:ext uri="{BB962C8B-B14F-4D97-AF65-F5344CB8AC3E}">
        <p14:creationId xmlns:p14="http://schemas.microsoft.com/office/powerpoint/2010/main" val="2682481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Testovací klient</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226" y="2737538"/>
            <a:ext cx="9937546" cy="3329433"/>
          </a:xfrm>
          <a:prstGeom prst="rect">
            <a:avLst/>
          </a:prstGeom>
        </p:spPr>
      </p:pic>
    </p:spTree>
    <p:extLst>
      <p:ext uri="{BB962C8B-B14F-4D97-AF65-F5344CB8AC3E}">
        <p14:creationId xmlns:p14="http://schemas.microsoft.com/office/powerpoint/2010/main" val="938399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Webová </a:t>
            </a:r>
            <a:r>
              <a:rPr lang="cs-CZ" sz="4800" dirty="0"/>
              <a:t>aplikace (Web)</a:t>
            </a:r>
          </a:p>
        </p:txBody>
      </p:sp>
    </p:spTree>
    <p:extLst>
      <p:ext uri="{BB962C8B-B14F-4D97-AF65-F5344CB8AC3E}">
        <p14:creationId xmlns:p14="http://schemas.microsoft.com/office/powerpoint/2010/main" val="4375613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597" y="576576"/>
            <a:ext cx="6386806" cy="5704847"/>
          </a:xfrm>
          <a:prstGeom prst="rect">
            <a:avLst/>
          </a:prstGeom>
        </p:spPr>
      </p:pic>
    </p:spTree>
    <p:extLst>
      <p:ext uri="{BB962C8B-B14F-4D97-AF65-F5344CB8AC3E}">
        <p14:creationId xmlns:p14="http://schemas.microsoft.com/office/powerpoint/2010/main" val="1535506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2656987"/>
            <a:ext cx="12192001" cy="1544026"/>
          </a:xfrm>
          <a:solidFill>
            <a:schemeClr val="bg1">
              <a:alpha val="60000"/>
            </a:schemeClr>
          </a:solidFill>
        </p:spPr>
        <p:txBody>
          <a:bodyPr anchor="ctr">
            <a:normAutofit/>
          </a:bodyPr>
          <a:lstStyle/>
          <a:p>
            <a:r>
              <a:rPr lang="cs-CZ" sz="4800" dirty="0" smtClean="0"/>
              <a:t>Závěr</a:t>
            </a:r>
            <a:endParaRPr lang="cs-CZ" sz="4800" dirty="0"/>
          </a:p>
        </p:txBody>
      </p:sp>
    </p:spTree>
    <p:extLst>
      <p:ext uri="{BB962C8B-B14F-4D97-AF65-F5344CB8AC3E}">
        <p14:creationId xmlns:p14="http://schemas.microsoft.com/office/powerpoint/2010/main" val="10909516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16971335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4112216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2092318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358636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1706525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Ústředna</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336" y="1997100"/>
            <a:ext cx="6029325" cy="5715000"/>
          </a:xfrm>
          <a:prstGeom prst="rect">
            <a:avLst/>
          </a:prstGeom>
        </p:spPr>
      </p:pic>
    </p:spTree>
    <p:extLst>
      <p:ext uri="{BB962C8B-B14F-4D97-AF65-F5344CB8AC3E}">
        <p14:creationId xmlns:p14="http://schemas.microsoft.com/office/powerpoint/2010/main" val="4162415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problematikou a rešerše</a:t>
            </a:r>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28" name="Podnadpis 2"/>
          <p:cNvSpPr txBox="1">
            <a:spLocks/>
          </p:cNvSpPr>
          <p:nvPr/>
        </p:nvSpPr>
        <p:spPr>
          <a:xfrm>
            <a:off x="155923" y="3110879"/>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0" name="Podnadpis 2"/>
          <p:cNvSpPr txBox="1">
            <a:spLocks/>
          </p:cNvSpPr>
          <p:nvPr/>
        </p:nvSpPr>
        <p:spPr>
          <a:xfrm>
            <a:off x="155927" y="4036530"/>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2" name="Podnadpis 2"/>
          <p:cNvSpPr txBox="1">
            <a:spLocks/>
          </p:cNvSpPr>
          <p:nvPr/>
        </p:nvSpPr>
        <p:spPr>
          <a:xfrm>
            <a:off x="155927" y="4962181"/>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webové aplikace (Web)</a:t>
            </a:r>
          </a:p>
        </p:txBody>
      </p:sp>
      <p:sp>
        <p:nvSpPr>
          <p:cNvPr id="38" name="Podnadpis 2"/>
          <p:cNvSpPr txBox="1">
            <a:spLocks/>
          </p:cNvSpPr>
          <p:nvPr/>
        </p:nvSpPr>
        <p:spPr>
          <a:xfrm>
            <a:off x="155922" y="5887832"/>
            <a:ext cx="987073" cy="762230"/>
          </a:xfrm>
          <a:prstGeom prst="rect">
            <a:avLst/>
          </a:prstGeom>
          <a:solidFill>
            <a:srgbClr val="FF9900">
              <a:alpha val="65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1028763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Ovladač</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Tree>
    <p:extLst>
      <p:ext uri="{BB962C8B-B14F-4D97-AF65-F5344CB8AC3E}">
        <p14:creationId xmlns:p14="http://schemas.microsoft.com/office/powerpoint/2010/main" val="2586368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Ovladač</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42" y="2815771"/>
            <a:ext cx="2752973" cy="3172208"/>
          </a:xfrm>
          <a:prstGeom prst="rect">
            <a:avLst/>
          </a:prstGeom>
        </p:spPr>
      </p:pic>
    </p:spTree>
    <p:extLst>
      <p:ext uri="{BB962C8B-B14F-4D97-AF65-F5344CB8AC3E}">
        <p14:creationId xmlns:p14="http://schemas.microsoft.com/office/powerpoint/2010/main" val="3010016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Ovladač</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42" y="2815771"/>
            <a:ext cx="2752973" cy="3172208"/>
          </a:xfrm>
          <a:prstGeom prst="rect">
            <a:avLst/>
          </a:prstGeom>
        </p:spPr>
      </p:pic>
      <p:pic>
        <p:nvPicPr>
          <p:cNvPr id="4" name="Obráze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943" y="2815771"/>
            <a:ext cx="3172940" cy="3172940"/>
          </a:xfrm>
          <a:prstGeom prst="rect">
            <a:avLst/>
          </a:prstGeom>
        </p:spPr>
      </p:pic>
    </p:spTree>
    <p:extLst>
      <p:ext uri="{BB962C8B-B14F-4D97-AF65-F5344CB8AC3E}">
        <p14:creationId xmlns:p14="http://schemas.microsoft.com/office/powerpoint/2010/main" val="3396020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Ovladač</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42" y="2815771"/>
            <a:ext cx="2752973" cy="3172208"/>
          </a:xfrm>
          <a:prstGeom prst="rect">
            <a:avLst/>
          </a:prstGeom>
        </p:spPr>
      </p:pic>
      <p:pic>
        <p:nvPicPr>
          <p:cNvPr id="4" name="Obráze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943" y="2815771"/>
            <a:ext cx="3172940" cy="3172940"/>
          </a:xfrm>
          <a:prstGeom prst="rect">
            <a:avLst/>
          </a:prstGeom>
        </p:spPr>
      </p:pic>
      <p:pic>
        <p:nvPicPr>
          <p:cNvPr id="5" name="Obráze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1611" y="2815771"/>
            <a:ext cx="3172208" cy="3172208"/>
          </a:xfrm>
          <a:prstGeom prst="rect">
            <a:avLst/>
          </a:prstGeom>
        </p:spPr>
      </p:pic>
    </p:spTree>
    <p:extLst>
      <p:ext uri="{BB962C8B-B14F-4D97-AF65-F5344CB8AC3E}">
        <p14:creationId xmlns:p14="http://schemas.microsoft.com/office/powerpoint/2010/main" val="1448095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1812</Words>
  <Application>Microsoft Office PowerPoint</Application>
  <PresentationFormat>Širokoúhlá obrazovka</PresentationFormat>
  <Paragraphs>394</Paragraphs>
  <Slides>50</Slides>
  <Notes>50</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50</vt:i4>
      </vt:variant>
    </vt:vector>
  </HeadingPairs>
  <TitlesOfParts>
    <vt:vector size="55" baseType="lpstr">
      <vt:lpstr>Arial</vt:lpstr>
      <vt:lpstr>Calibri</vt:lpstr>
      <vt:lpstr>Calibri Light</vt:lpstr>
      <vt:lpstr>Courier New</vt:lpstr>
      <vt:lpstr>Motiv Office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Tomáš Moravec</dc:creator>
  <cp:lastModifiedBy>Tomáš Moravec</cp:lastModifiedBy>
  <cp:revision>346</cp:revision>
  <cp:lastPrinted>2018-02-25T22:15:54Z</cp:lastPrinted>
  <dcterms:created xsi:type="dcterms:W3CDTF">2016-06-13T14:42:24Z</dcterms:created>
  <dcterms:modified xsi:type="dcterms:W3CDTF">2018-02-25T22:17:27Z</dcterms:modified>
</cp:coreProperties>
</file>